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4" r:id="rId2"/>
  </p:sldMasterIdLst>
  <p:notesMasterIdLst>
    <p:notesMasterId r:id="rId20"/>
  </p:notesMasterIdLst>
  <p:handoutMasterIdLst>
    <p:handoutMasterId r:id="rId21"/>
  </p:handoutMasterIdLst>
  <p:sldIdLst>
    <p:sldId id="284" r:id="rId3"/>
    <p:sldId id="285" r:id="rId4"/>
    <p:sldId id="286" r:id="rId5"/>
    <p:sldId id="257" r:id="rId6"/>
    <p:sldId id="265" r:id="rId7"/>
    <p:sldId id="287" r:id="rId8"/>
    <p:sldId id="259" r:id="rId9"/>
    <p:sldId id="258" r:id="rId10"/>
    <p:sldId id="264" r:id="rId11"/>
    <p:sldId id="262" r:id="rId12"/>
    <p:sldId id="268" r:id="rId13"/>
    <p:sldId id="272" r:id="rId14"/>
    <p:sldId id="273" r:id="rId15"/>
    <p:sldId id="271" r:id="rId16"/>
    <p:sldId id="270" r:id="rId17"/>
    <p:sldId id="269" r:id="rId18"/>
    <p:sldId id="283" r:id="rId1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37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05320-8BD8-C749-A334-E35C85E2CB8A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77C98-D1F9-9C4A-9B0C-0E9E8EC128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04973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7B90-3B60-A548-9820-DA055C015677}" type="datetimeFigureOut">
              <a:rPr lang="nb-NO" smtClean="0"/>
              <a:t>24.11.2021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D2EA-1260-7941-A160-A0605D444A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02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Forside_16_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4" name="Plassholder for tekst 5"/>
          <p:cNvSpPr>
            <a:spLocks noGrp="1"/>
          </p:cNvSpPr>
          <p:nvPr>
            <p:ph type="body" sz="quarter" idx="12"/>
          </p:nvPr>
        </p:nvSpPr>
        <p:spPr>
          <a:xfrm>
            <a:off x="2110154" y="454636"/>
            <a:ext cx="4913923" cy="1122362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 sz="2300">
                <a:latin typeface="Arial Narrow"/>
                <a:cs typeface="Arial Narrow"/>
              </a:defRPr>
            </a:lvl2pPr>
            <a:lvl3pPr>
              <a:defRPr sz="2300">
                <a:latin typeface="Arial Narrow"/>
                <a:cs typeface="Arial Narrow"/>
              </a:defRPr>
            </a:lvl3pPr>
            <a:lvl4pPr>
              <a:defRPr sz="2300">
                <a:latin typeface="Arial Narrow"/>
                <a:cs typeface="Arial Narrow"/>
              </a:defRPr>
            </a:lvl4pPr>
            <a:lvl5pPr>
              <a:defRPr sz="2300">
                <a:latin typeface="Arial Narrow"/>
                <a:cs typeface="Arial Narrow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353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932302" y="882602"/>
            <a:ext cx="7323137" cy="754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18790" y="1851576"/>
            <a:ext cx="7323307" cy="2583656"/>
          </a:xfrm>
          <a:prstGeom prst="rect">
            <a:avLst/>
          </a:prstGeom>
        </p:spPr>
        <p:txBody>
          <a:bodyPr vert="horz"/>
          <a:lstStyle>
            <a:lvl1pPr>
              <a:defRPr sz="2500">
                <a:latin typeface="Arial"/>
                <a:cs typeface="Arial"/>
              </a:defRPr>
            </a:lvl1pPr>
            <a:lvl2pPr>
              <a:defRPr sz="25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4369185" y="4668953"/>
            <a:ext cx="3927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6B4DF2A-8665-BB49-BE01-B9E46EA63E15}" type="slidenum">
              <a:rPr lang="nb-NO" sz="1000" smtClean="0"/>
              <a:pPr/>
              <a:t>‹#›</a:t>
            </a:fld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18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62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285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85775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4857750"/>
            <a:ext cx="9144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EA51-0BA2-445F-B686-FF69DD6BB485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9033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side_1_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6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514029" y="818782"/>
            <a:ext cx="7206411" cy="69864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 MT Std"/>
                <a:cs typeface="Arial MT Std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 descr="Forside_16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3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932302" y="882602"/>
            <a:ext cx="7323137" cy="754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918790" y="1851576"/>
            <a:ext cx="7323307" cy="2583656"/>
          </a:xfrm>
          <a:prstGeom prst="rect">
            <a:avLst/>
          </a:prstGeom>
        </p:spPr>
        <p:txBody>
          <a:bodyPr vert="horz"/>
          <a:lstStyle>
            <a:lvl1pPr>
              <a:defRPr sz="2500">
                <a:latin typeface="Arial"/>
                <a:cs typeface="Arial"/>
              </a:defRPr>
            </a:lvl1pPr>
            <a:lvl2pPr>
              <a:defRPr sz="25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4364954" y="4664720"/>
            <a:ext cx="3927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6B4DF2A-8665-BB49-BE01-B9E46EA63E15}" type="slidenum">
              <a:rPr lang="nb-NO" sz="1000" smtClean="0"/>
              <a:pPr/>
              <a:t>‹#›</a:t>
            </a:fld>
            <a:r>
              <a:rPr lang="nb-NO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18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411510"/>
            <a:ext cx="7772400" cy="628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285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85775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4857750"/>
            <a:ext cx="9144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EA51-0BA2-445F-B686-FF69DD6BB485}" type="slidenum">
              <a:rPr lang="nb-NO"/>
              <a:pPr>
                <a:defRPr/>
              </a:pPr>
              <a:t>‹#›</a:t>
            </a:fld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9033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0473" cy="5143500"/>
          </a:xfrm>
          <a:prstGeom prst="rect">
            <a:avLst/>
          </a:prstGeom>
        </p:spPr>
      </p:pic>
      <p:sp>
        <p:nvSpPr>
          <p:cNvPr id="4" name="Plassholder for tekst 8"/>
          <p:cNvSpPr>
            <a:spLocks noGrp="1"/>
          </p:cNvSpPr>
          <p:nvPr>
            <p:ph type="body" sz="quarter" idx="11"/>
          </p:nvPr>
        </p:nvSpPr>
        <p:spPr>
          <a:xfrm>
            <a:off x="1162538" y="882602"/>
            <a:ext cx="7092901" cy="754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latin typeface="Arial Narrow"/>
                <a:cs typeface="Arial Narrow"/>
              </a:defRPr>
            </a:lvl1pPr>
            <a:lvl4pPr marL="1371600" indent="0">
              <a:buNone/>
              <a:defRPr/>
            </a:lvl4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6"/>
          <p:cNvSpPr>
            <a:spLocks noGrp="1"/>
          </p:cNvSpPr>
          <p:nvPr>
            <p:ph type="body" sz="quarter" idx="12"/>
          </p:nvPr>
        </p:nvSpPr>
        <p:spPr>
          <a:xfrm>
            <a:off x="1162538" y="1851588"/>
            <a:ext cx="7079559" cy="237850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2500">
                <a:latin typeface="Arial"/>
                <a:cs typeface="Arial"/>
              </a:defRPr>
            </a:lvl2pPr>
            <a:lvl3pPr marL="914400" indent="0">
              <a:buNone/>
              <a:defRPr sz="2000">
                <a:latin typeface="Arial"/>
                <a:cs typeface="Arial"/>
              </a:defRPr>
            </a:lvl3pPr>
            <a:lvl4pPr marL="1371600" indent="0">
              <a:buNone/>
              <a:defRPr sz="2000">
                <a:latin typeface="Arial"/>
                <a:cs typeface="Arial"/>
              </a:defRPr>
            </a:lvl4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8565723" y="4701291"/>
            <a:ext cx="3927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6B4DF2A-8665-BB49-BE01-B9E46EA63E15}" type="slidenum">
              <a:rPr lang="nb-NO" sz="1000" smtClean="0">
                <a:solidFill>
                  <a:prstClr val="white"/>
                </a:solidFill>
              </a:rPr>
              <a:pPr/>
              <a:t>‹#›</a:t>
            </a:fld>
            <a:r>
              <a:rPr lang="nb-NO">
                <a:solidFill>
                  <a:prstClr val="white"/>
                </a:solidFill>
              </a:rPr>
              <a:t> 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6633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Bakgrunn_16_9_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4369185" y="4668953"/>
            <a:ext cx="3927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6B4DF2A-8665-BB49-BE01-B9E46EA63E15}" type="slidenum">
              <a:rPr lang="nb-NO" sz="1000" smtClean="0"/>
              <a:pPr/>
              <a:t>‹#›</a:t>
            </a:fld>
            <a:r>
              <a:rPr lang="nb-NO" dirty="0"/>
              <a:t> </a:t>
            </a:r>
          </a:p>
        </p:txBody>
      </p:sp>
      <p:sp>
        <p:nvSpPr>
          <p:cNvPr id="8" name="Plassholder for bunntekst 5"/>
          <p:cNvSpPr txBox="1">
            <a:spLocks/>
          </p:cNvSpPr>
          <p:nvPr/>
        </p:nvSpPr>
        <p:spPr>
          <a:xfrm>
            <a:off x="65783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04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3784599" y="4771496"/>
            <a:ext cx="191989" cy="2190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26B4DF2A-8665-BB49-BE01-B9E46EA63E15}" type="slidenum">
              <a:rPr lang="nb-NO" sz="1000" smtClean="0"/>
              <a:pPr/>
              <a:t>‹#›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8" name="Plassholder for bunntekst 5"/>
          <p:cNvSpPr txBox="1">
            <a:spLocks/>
          </p:cNvSpPr>
          <p:nvPr/>
        </p:nvSpPr>
        <p:spPr>
          <a:xfrm>
            <a:off x="65783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4572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dirty="0"/>
          </a:p>
        </p:txBody>
      </p:sp>
      <p:pic>
        <p:nvPicPr>
          <p:cNvPr id="6" name="Bilde 5" descr="side_2_n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4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9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ide_1_engelsk_versj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473" cy="5143500"/>
          </a:xfrm>
          <a:prstGeom prst="rect">
            <a:avLst/>
          </a:prstGeom>
        </p:spPr>
      </p:pic>
      <p:sp>
        <p:nvSpPr>
          <p:cNvPr id="5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2005309" y="534717"/>
            <a:ext cx="5514599" cy="860555"/>
          </a:xfrm>
          <a:ln>
            <a:noFill/>
          </a:ln>
        </p:spPr>
        <p:txBody>
          <a:bodyPr/>
          <a:lstStyle/>
          <a:p>
            <a:r>
              <a:rPr lang="nb-NO" sz="2400" dirty="0" err="1"/>
              <a:t>Norways</a:t>
            </a:r>
            <a:r>
              <a:rPr lang="nb-NO" sz="2400" dirty="0"/>
              <a:t> </a:t>
            </a:r>
            <a:r>
              <a:rPr lang="nb-NO" sz="2400" dirty="0" err="1"/>
              <a:t>leading</a:t>
            </a:r>
            <a:r>
              <a:rPr lang="nb-NO" sz="2400" dirty="0"/>
              <a:t> </a:t>
            </a:r>
            <a:r>
              <a:rPr lang="nb-NO" sz="2400" dirty="0" err="1"/>
              <a:t>supplier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metals </a:t>
            </a:r>
            <a:br>
              <a:rPr lang="nb-NO" sz="2400" dirty="0"/>
            </a:br>
            <a:r>
              <a:rPr lang="nb-NO" sz="2400" dirty="0"/>
              <a:t>and </a:t>
            </a:r>
            <a:r>
              <a:rPr lang="nb-NO" sz="2400" dirty="0" err="1"/>
              <a:t>plastic</a:t>
            </a:r>
            <a:r>
              <a:rPr lang="nb-NO" sz="2400" dirty="0"/>
              <a:t> </a:t>
            </a:r>
            <a:r>
              <a:rPr lang="nb-NO" sz="2400" dirty="0" err="1"/>
              <a:t>semi-finished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0293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10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7" name="Tittel 4"/>
          <p:cNvSpPr txBox="1">
            <a:spLocks/>
          </p:cNvSpPr>
          <p:nvPr/>
        </p:nvSpPr>
        <p:spPr>
          <a:xfrm>
            <a:off x="1080000" y="720000"/>
            <a:ext cx="7772400" cy="6286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>
                <a:solidFill>
                  <a:srgbClr val="4D4D4D"/>
                </a:solidFill>
              </a:rPr>
              <a:t>Metals &amp; Plastic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43608" y="1203598"/>
            <a:ext cx="259228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Aluminium	 </a:t>
            </a:r>
          </a:p>
          <a:p>
            <a:pPr marL="342900" indent="-3429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Metals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Standard plastic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plastic </a:t>
            </a:r>
          </a:p>
          <a:p>
            <a:pPr marL="342900" indent="-3429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Stainless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  <a:endParaRPr lang="nb-N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</a:p>
          <a:p>
            <a:pPr marL="342900" indent="-3429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profiles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b-NO" sz="1200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612000"/>
            <a:ext cx="3456384" cy="39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2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11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5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>
                <a:solidFill>
                  <a:srgbClr val="4D4D4D"/>
                </a:solidFill>
              </a:rPr>
              <a:t>Market Segments</a:t>
            </a:r>
          </a:p>
        </p:txBody>
      </p:sp>
      <p:sp>
        <p:nvSpPr>
          <p:cNvPr id="6" name="Plassholder for innhold 1"/>
          <p:cNvSpPr txBox="1">
            <a:spLocks/>
          </p:cNvSpPr>
          <p:nvPr/>
        </p:nvSpPr>
        <p:spPr>
          <a:xfrm>
            <a:off x="1080000" y="1800000"/>
            <a:ext cx="2987944" cy="18158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Machining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Sheets / Welding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Building Industry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Signs and Interiors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Electro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0" y="540000"/>
            <a:ext cx="3590561" cy="41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1080000" y="108000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Astrup AS has divided the market into the following branches:</a:t>
            </a:r>
            <a:endParaRPr lang="nb-N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12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 err="1">
                <a:solidFill>
                  <a:srgbClr val="4D4D4D"/>
                </a:solidFill>
              </a:rPr>
              <a:t>Machining</a:t>
            </a:r>
            <a:endParaRPr lang="nb-NO" sz="2000" b="1" dirty="0">
              <a:solidFill>
                <a:srgbClr val="4D4D4D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1080000" y="1287950"/>
            <a:ext cx="2987944" cy="30792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Steel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Titanium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Bronze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Duplex/super duplex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Inconel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625/718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5041900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8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13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 err="1">
                <a:solidFill>
                  <a:srgbClr val="4D4D4D"/>
                </a:solidFill>
              </a:rPr>
              <a:t>Sheets</a:t>
            </a:r>
            <a:r>
              <a:rPr lang="nb-NO" sz="2000" b="1" dirty="0">
                <a:solidFill>
                  <a:srgbClr val="4D4D4D"/>
                </a:solidFill>
              </a:rPr>
              <a:t> / Welding</a:t>
            </a: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1080000" y="1287950"/>
            <a:ext cx="2987944" cy="18158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Stainless Steel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080000"/>
            <a:ext cx="49387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7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14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 err="1">
                <a:solidFill>
                  <a:srgbClr val="4D4D4D"/>
                </a:solidFill>
              </a:rPr>
              <a:t>Building</a:t>
            </a:r>
            <a:r>
              <a:rPr lang="nb-NO" sz="2000" b="1" dirty="0">
                <a:solidFill>
                  <a:srgbClr val="4D4D4D"/>
                </a:solidFill>
              </a:rPr>
              <a:t> </a:t>
            </a:r>
            <a:r>
              <a:rPr lang="nb-NO" sz="2000" b="1" dirty="0" err="1">
                <a:solidFill>
                  <a:srgbClr val="4D4D4D"/>
                </a:solidFill>
              </a:rPr>
              <a:t>industry</a:t>
            </a:r>
            <a:endParaRPr lang="nb-NO" sz="2000" b="1" dirty="0">
              <a:solidFill>
                <a:srgbClr val="4D4D4D"/>
              </a:solidFill>
            </a:endParaRPr>
          </a:p>
          <a:p>
            <a:endParaRPr lang="nb-NO" sz="2000" b="1" dirty="0">
              <a:solidFill>
                <a:srgbClr val="4D4D4D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1079999" y="1287950"/>
            <a:ext cx="3353011" cy="30792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Copper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Zink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Plastics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  <a:p>
            <a:pPr marL="0" indent="0"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Facade systems                                         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Roller lattice, railings and walkways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Building Systems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86" y="1414744"/>
            <a:ext cx="2914185" cy="194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15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>
                <a:solidFill>
                  <a:srgbClr val="4D4D4D"/>
                </a:solidFill>
              </a:rPr>
              <a:t>Sign and </a:t>
            </a:r>
            <a:r>
              <a:rPr lang="nb-NO" sz="2000" b="1" dirty="0" err="1">
                <a:solidFill>
                  <a:srgbClr val="4D4D4D"/>
                </a:solidFill>
              </a:rPr>
              <a:t>interiors</a:t>
            </a:r>
            <a:endParaRPr lang="nb-NO" sz="2000" b="1" dirty="0">
              <a:solidFill>
                <a:srgbClr val="4D4D4D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1080000" y="1287950"/>
            <a:ext cx="2314253" cy="18158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Display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Plastics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Brass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Stainless steel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RIMEX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080000"/>
            <a:ext cx="3242543" cy="21600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1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16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 err="1">
                <a:solidFill>
                  <a:srgbClr val="4D4D4D"/>
                </a:solidFill>
              </a:rPr>
              <a:t>Electro</a:t>
            </a:r>
            <a:endParaRPr lang="nb-NO" sz="2000" b="1" dirty="0">
              <a:solidFill>
                <a:srgbClr val="4D4D4D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1080000" y="1287950"/>
            <a:ext cx="2987944" cy="18158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Electrical contractor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Brass strips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Aluminium conductor rail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PVC sheets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PC sheets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080000"/>
            <a:ext cx="2430001" cy="1620000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07" y="1083110"/>
            <a:ext cx="2430000" cy="16200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6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17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9" name="Tittel 4"/>
          <p:cNvSpPr txBox="1">
            <a:spLocks/>
          </p:cNvSpPr>
          <p:nvPr/>
        </p:nvSpPr>
        <p:spPr>
          <a:xfrm>
            <a:off x="1043608" y="720000"/>
            <a:ext cx="7772400" cy="4835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5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b="1" dirty="0">
                <a:solidFill>
                  <a:srgbClr val="4D4D4D"/>
                </a:solidFill>
              </a:rPr>
              <a:t>Visit us at www.astrup.no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718" y="1269484"/>
            <a:ext cx="3130859" cy="289347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390" y="1207677"/>
            <a:ext cx="2646654" cy="29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5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type="body" sz="quarter" idx="11"/>
          </p:nvPr>
        </p:nvSpPr>
        <p:spPr>
          <a:xfrm>
            <a:off x="1440000" y="1080000"/>
            <a:ext cx="7092901" cy="1316402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Astrup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has been an important supplier for the Norwegian Industry for more than 160 years!</a:t>
            </a:r>
          </a:p>
          <a:p>
            <a:pPr mar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100" b="1" dirty="0">
                <a:solidFill>
                  <a:srgbClr val="008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en-US" sz="1100" i="1" dirty="0">
                <a:solidFill>
                  <a:srgbClr val="0087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our work, </a:t>
            </a:r>
            <a:r>
              <a:rPr lang="en-US" sz="1100" b="1" dirty="0">
                <a:solidFill>
                  <a:srgbClr val="008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in our product range, and a </a:t>
            </a:r>
            <a:r>
              <a:rPr lang="en-US" sz="1100" b="1" dirty="0">
                <a:solidFill>
                  <a:srgbClr val="008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cooperation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with our clients and suppliers we make everyday easier for the Norwegian industry!</a:t>
            </a:r>
          </a:p>
          <a:p>
            <a:pPr mar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Certified according to NS-EN ISO9001:2015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>
                <a:solidFill>
                  <a:prstClr val="white"/>
                </a:solidFill>
              </a:rPr>
              <a:pPr/>
              <a:t>2</a:t>
            </a:fld>
            <a:r>
              <a:rPr lang="nb-NO">
                <a:solidFill>
                  <a:prstClr val="white"/>
                </a:solidFill>
              </a:rPr>
              <a:t> 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 idx="4294967295"/>
          </p:nvPr>
        </p:nvSpPr>
        <p:spPr>
          <a:xfrm>
            <a:off x="1440000" y="540000"/>
            <a:ext cx="7772400" cy="410865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rgbClr val="4D4D4D"/>
                </a:solidFill>
              </a:rPr>
              <a:t>Our values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3600000" y="2715886"/>
            <a:ext cx="3600000" cy="1080000"/>
            <a:chOff x="3779912" y="2828454"/>
            <a:chExt cx="4320480" cy="1412025"/>
          </a:xfrm>
        </p:grpSpPr>
        <p:pic>
          <p:nvPicPr>
            <p:cNvPr id="7" name="Bild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2830945"/>
              <a:ext cx="2391629" cy="1409534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2828454"/>
              <a:ext cx="2304256" cy="1412024"/>
            </a:xfrm>
            <a:prstGeom prst="rect">
              <a:avLst/>
            </a:prstGeom>
          </p:spPr>
        </p:pic>
      </p:grpSp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7734"/>
            <a:ext cx="1872208" cy="1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7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type="body" sz="quarter" idx="11"/>
          </p:nvPr>
        </p:nvSpPr>
        <p:spPr>
          <a:xfrm>
            <a:off x="1440000" y="1080000"/>
            <a:ext cx="7092901" cy="754062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"Based on tradition and innovation,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Astrup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will be the industry partner of the future for its customers and suppliers“</a:t>
            </a:r>
          </a:p>
          <a:p>
            <a:pPr marL="0" indent="0">
              <a:buNone/>
            </a:pPr>
            <a:r>
              <a:rPr lang="en-US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Astrup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- your future industry partner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>
                <a:solidFill>
                  <a:prstClr val="white"/>
                </a:solidFill>
              </a:rPr>
              <a:pPr/>
              <a:t>3</a:t>
            </a:fld>
            <a:r>
              <a:rPr lang="nb-NO">
                <a:solidFill>
                  <a:prstClr val="white"/>
                </a:solidFill>
              </a:rPr>
              <a:t> 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5" name="Tittel 4"/>
          <p:cNvSpPr>
            <a:spLocks noGrp="1"/>
          </p:cNvSpPr>
          <p:nvPr>
            <p:ph type="title" idx="4294967295"/>
          </p:nvPr>
        </p:nvSpPr>
        <p:spPr>
          <a:xfrm>
            <a:off x="1440000" y="540000"/>
            <a:ext cx="7772400" cy="375566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rgbClr val="4D4D4D"/>
                </a:solidFill>
              </a:rPr>
              <a:t>Our vision</a:t>
            </a:r>
          </a:p>
        </p:txBody>
      </p:sp>
      <p:grpSp>
        <p:nvGrpSpPr>
          <p:cNvPr id="9" name="Gruppe 8"/>
          <p:cNvGrpSpPr/>
          <p:nvPr/>
        </p:nvGrpSpPr>
        <p:grpSpPr>
          <a:xfrm>
            <a:off x="1548184" y="2067814"/>
            <a:ext cx="4680000" cy="1080000"/>
            <a:chOff x="1039921" y="2762094"/>
            <a:chExt cx="7064159" cy="1557643"/>
          </a:xfrm>
        </p:grpSpPr>
        <p:pic>
          <p:nvPicPr>
            <p:cNvPr id="3" name="Bild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23"/>
            <a:stretch/>
          </p:blipFill>
          <p:spPr>
            <a:xfrm>
              <a:off x="1039921" y="2787773"/>
              <a:ext cx="2455647" cy="1531963"/>
            </a:xfrm>
            <a:prstGeom prst="rect">
              <a:avLst/>
            </a:prstGeom>
          </p:spPr>
        </p:pic>
        <p:pic>
          <p:nvPicPr>
            <p:cNvPr id="6" name="Bild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76" b="-1"/>
            <a:stretch/>
          </p:blipFill>
          <p:spPr>
            <a:xfrm>
              <a:off x="3560201" y="2762094"/>
              <a:ext cx="2025583" cy="1557643"/>
            </a:xfrm>
            <a:prstGeom prst="rect">
              <a:avLst/>
            </a:prstGeom>
          </p:spPr>
        </p:pic>
        <p:pic>
          <p:nvPicPr>
            <p:cNvPr id="7" name="Bild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" b="4958"/>
            <a:stretch/>
          </p:blipFill>
          <p:spPr>
            <a:xfrm>
              <a:off x="5648433" y="2787774"/>
              <a:ext cx="2455647" cy="1531963"/>
            </a:xfrm>
            <a:prstGeom prst="rect">
              <a:avLst/>
            </a:prstGeom>
          </p:spPr>
        </p:pic>
      </p:grpSp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3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900000" y="720000"/>
            <a:ext cx="7323137" cy="655258"/>
          </a:xfrm>
        </p:spPr>
        <p:txBody>
          <a:bodyPr/>
          <a:lstStyle/>
          <a:p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History &amp; Key figures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4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31913" y="1171696"/>
            <a:ext cx="4545012" cy="31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Established in 1857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dirty="0"/>
              <a:t>The Astrup family has run and owned the company for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dirty="0"/>
              <a:t>	 five generations.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/>
          </a:p>
          <a:p>
            <a:pPr marL="342900" indent="-342900">
              <a:spcBef>
                <a:spcPct val="20000"/>
              </a:spcBef>
            </a:pPr>
            <a:r>
              <a:rPr lang="en-US" sz="1200" dirty="0"/>
              <a:t>	</a:t>
            </a:r>
            <a:r>
              <a:rPr lang="en-US" sz="1200" b="1" dirty="0"/>
              <a:t>Key Figures 2020</a:t>
            </a:r>
            <a:r>
              <a:rPr lang="en-US" sz="1200" dirty="0"/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          Turnover			NOK 737 mill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	Share capital		NOK     3 mill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	Equity			NOK </a:t>
            </a:r>
            <a:r>
              <a:rPr lang="en-US" sz="1200" dirty="0"/>
              <a:t>183</a:t>
            </a:r>
            <a:r>
              <a:rPr lang="en-US" sz="1200" b="0" dirty="0"/>
              <a:t> mill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	Stock value		NOK 153 mill</a:t>
            </a:r>
          </a:p>
          <a:p>
            <a:pPr marL="342900" indent="-342900">
              <a:spcBef>
                <a:spcPct val="20000"/>
              </a:spcBef>
            </a:pPr>
            <a:r>
              <a:rPr lang="en-US" sz="1200" b="0" dirty="0"/>
              <a:t>	Number of employees	</a:t>
            </a:r>
            <a:r>
              <a:rPr lang="en-US" sz="1200" dirty="0"/>
              <a:t>90</a:t>
            </a:r>
            <a:endParaRPr lang="en-US" sz="1200" b="0" dirty="0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54735" y="1078126"/>
            <a:ext cx="832140" cy="2715795"/>
            <a:chOff x="3969" y="527"/>
            <a:chExt cx="1102" cy="2998"/>
          </a:xfrm>
        </p:grpSpPr>
        <p:pic>
          <p:nvPicPr>
            <p:cNvPr id="7" name="Picture 9" descr="Dronningensg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2115"/>
              <a:ext cx="1102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Stortorv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572"/>
              <a:ext cx="1093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 descr="h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207"/>
              <a:ext cx="1093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969" y="527"/>
              <a:ext cx="1088" cy="29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nb-NO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3969" y="1207"/>
              <a:ext cx="10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3969" y="2160"/>
              <a:ext cx="10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4"/>
          <p:cNvSpPr>
            <a:spLocks noGrp="1"/>
          </p:cNvSpPr>
          <p:nvPr>
            <p:ph type="title"/>
          </p:nvPr>
        </p:nvSpPr>
        <p:spPr>
          <a:xfrm>
            <a:off x="1080000" y="720000"/>
            <a:ext cx="7772400" cy="628650"/>
          </a:xfrm>
        </p:spPr>
        <p:txBody>
          <a:bodyPr/>
          <a:lstStyle/>
          <a:p>
            <a:r>
              <a:rPr lang="nb-NO" sz="2000" b="1" dirty="0">
                <a:solidFill>
                  <a:srgbClr val="4D4D4D"/>
                </a:solidFill>
              </a:rPr>
              <a:t>Quality System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FEA51-0BA2-445F-B686-FF69DD6BB485}" type="slidenum">
              <a:rPr lang="nb-NO" smtClean="0"/>
              <a:pPr>
                <a:defRPr/>
              </a:pPr>
              <a:t>5</a:t>
            </a:fld>
            <a:endParaRPr lang="nb-NO" sz="140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400000" y="2174458"/>
            <a:ext cx="3528082" cy="241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175" indent="-3175">
              <a:spcBef>
                <a:spcPct val="200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Astrup AS has developed a Quality System in accordance with the requirements of NS-EN ISO 9001:2015, and it is based on process orientation. </a:t>
            </a:r>
          </a:p>
          <a:p>
            <a:pPr marL="3175" indent="-3175">
              <a:spcBef>
                <a:spcPct val="20000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 Astrup Management Model has been established, which provides a description of the organization's most important processes. </a:t>
            </a:r>
            <a:b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20000"/>
              </a:spcBef>
            </a:pPr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NS-EN ISO 9001:2015</a:t>
            </a:r>
          </a:p>
          <a:p>
            <a:pPr algn="l" eaLnBrk="1" hangingPunct="1">
              <a:spcBef>
                <a:spcPct val="20000"/>
              </a:spcBef>
            </a:pPr>
            <a:endParaRPr lang="nb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nb-NO" sz="1000" b="1" dirty="0">
                <a:latin typeface="Arial" panose="020B0604020202020204" pitchFamily="34" charset="0"/>
                <a:cs typeface="Arial" panose="020B0604020202020204" pitchFamily="34" charset="0"/>
              </a:rPr>
              <a:t>Achilles Leverandør</a:t>
            </a:r>
          </a:p>
          <a:p>
            <a:pPr>
              <a:spcBef>
                <a:spcPct val="20000"/>
              </a:spcBef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Astrup AS har i mange år vært </a:t>
            </a:r>
          </a:p>
          <a:p>
            <a:pPr>
              <a:spcBef>
                <a:spcPct val="20000"/>
              </a:spcBef>
            </a:pPr>
            <a:r>
              <a:rPr lang="nb-NO" sz="1000" dirty="0">
                <a:latin typeface="Arial" panose="020B0604020202020204" pitchFamily="34" charset="0"/>
                <a:cs typeface="Arial" panose="020B0604020202020204" pitchFamily="34" charset="0"/>
              </a:rPr>
              <a:t>registrert som pre-kvalifisert leverandør.</a:t>
            </a:r>
          </a:p>
          <a:p>
            <a:pPr algn="l" eaLnBrk="1" hangingPunct="1">
              <a:spcBef>
                <a:spcPct val="20000"/>
              </a:spcBef>
            </a:pPr>
            <a:endParaRPr lang="nb-NO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</a:pPr>
            <a:endParaRPr lang="nb-NO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72" y="3495810"/>
            <a:ext cx="704251" cy="4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30" y="862216"/>
            <a:ext cx="1756097" cy="12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372" y="3958555"/>
            <a:ext cx="823337" cy="30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60" y="1265441"/>
            <a:ext cx="3144192" cy="25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8FEA51-0BA2-445F-B686-FF69DD6BB485}" type="slidenum">
              <a:rPr lang="nb-NO" smtClean="0"/>
              <a:pPr>
                <a:defRPr/>
              </a:pPr>
              <a:t>6</a:t>
            </a:fld>
            <a:endParaRPr lang="nb-NO" sz="1400"/>
          </a:p>
        </p:txBody>
      </p:sp>
      <p:sp>
        <p:nvSpPr>
          <p:cNvPr id="9" name="Tittel 4"/>
          <p:cNvSpPr>
            <a:spLocks noGrp="1"/>
          </p:cNvSpPr>
          <p:nvPr>
            <p:ph type="title" idx="4294967295"/>
          </p:nvPr>
        </p:nvSpPr>
        <p:spPr>
          <a:xfrm>
            <a:off x="2339752" y="411510"/>
            <a:ext cx="4464496" cy="48463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nb-NO" sz="2000" b="1" dirty="0">
                <a:solidFill>
                  <a:srgbClr val="4D4D4D"/>
                </a:solidFill>
              </a:rPr>
              <a:t>The </a:t>
            </a:r>
            <a:r>
              <a:rPr lang="nb-NO" sz="2000" b="1" dirty="0" err="1">
                <a:solidFill>
                  <a:srgbClr val="4D4D4D"/>
                </a:solidFill>
              </a:rPr>
              <a:t>organization</a:t>
            </a:r>
            <a:r>
              <a:rPr lang="nb-NO" sz="2000" b="1" dirty="0">
                <a:solidFill>
                  <a:srgbClr val="4D4D4D"/>
                </a:solidFill>
              </a:rPr>
              <a:t> Astrup AS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29" y="1085875"/>
            <a:ext cx="4465143" cy="29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900000" y="720000"/>
            <a:ext cx="7323137" cy="655258"/>
          </a:xfrm>
        </p:spPr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ヒラギノ角ゴ Pro W3" pitchFamily="1" charset="-128"/>
                <a:cs typeface="+mn-cs"/>
              </a:rPr>
              <a:t>Main Office and Warehouse, Oslo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7</a:t>
            </a:fld>
            <a:r>
              <a:rPr lang="nb-NO"/>
              <a:t> </a:t>
            </a:r>
            <a:endParaRPr lang="nb-NO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7178" y="3753935"/>
            <a:ext cx="6985000" cy="74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Modern office and warehouse, located at Rommen in Oslo, 17.500 m</a:t>
            </a:r>
            <a:r>
              <a:rPr lang="en-US" sz="12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Approx. 90 employees within sale, marketing, warehouse, economy, IT and administration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Approx. 3000 articles on stock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15" y="1391865"/>
            <a:ext cx="6480048" cy="234696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B4DF2A-8665-BB49-BE01-B9E46EA63E15}" type="slidenum">
              <a:rPr lang="nb-NO" sz="1000" smtClean="0"/>
              <a:pPr/>
              <a:t>8</a:t>
            </a:fld>
            <a:r>
              <a:rPr lang="nb-NO"/>
              <a:t> </a:t>
            </a:r>
            <a:endParaRPr lang="nb-NO" dirty="0"/>
          </a:p>
        </p:txBody>
      </p:sp>
      <p:grpSp>
        <p:nvGrpSpPr>
          <p:cNvPr id="14" name="Gruppe 13"/>
          <p:cNvGrpSpPr/>
          <p:nvPr/>
        </p:nvGrpSpPr>
        <p:grpSpPr>
          <a:xfrm>
            <a:off x="4618350" y="1080000"/>
            <a:ext cx="1728000" cy="3168000"/>
            <a:chOff x="6372042" y="441464"/>
            <a:chExt cx="2232406" cy="4049387"/>
          </a:xfrm>
        </p:grpSpPr>
        <p:pic>
          <p:nvPicPr>
            <p:cNvPr id="15" name="Picture 20" descr="Bergen---konto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8"/>
            <a:stretch/>
          </p:blipFill>
          <p:spPr bwMode="auto">
            <a:xfrm>
              <a:off x="6372042" y="3334971"/>
              <a:ext cx="2232406" cy="1155880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Bild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042" y="1817899"/>
              <a:ext cx="2232406" cy="1489888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7"/>
            <a:stretch/>
          </p:blipFill>
          <p:spPr>
            <a:xfrm>
              <a:off x="6372042" y="441464"/>
              <a:ext cx="2232406" cy="1338198"/>
            </a:xfrm>
            <a:prstGeom prst="rect">
              <a:avLst/>
            </a:prstGeom>
          </p:spPr>
        </p:pic>
      </p:grpSp>
      <p:sp>
        <p:nvSpPr>
          <p:cNvPr id="19" name="Plassholder for innhold 1"/>
          <p:cNvSpPr txBox="1">
            <a:spLocks/>
          </p:cNvSpPr>
          <p:nvPr/>
        </p:nvSpPr>
        <p:spPr>
          <a:xfrm>
            <a:off x="1079999" y="1080000"/>
            <a:ext cx="3289185" cy="3168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sz="1400" b="1" dirty="0">
                <a:latin typeface="Arial" panose="020B0604020202020204" pitchFamily="34" charset="0"/>
                <a:cs typeface="Arial" panose="020B0604020202020204" pitchFamily="34" charset="0"/>
              </a:rPr>
              <a:t>Our locations</a:t>
            </a:r>
          </a:p>
          <a:p>
            <a:pPr marL="0" indent="0">
              <a:buFont typeface="Arial"/>
              <a:buNone/>
            </a:pPr>
            <a:endParaRPr lang="nb-N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200"/>
              </a:spcBef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Astrup AS, Oslo</a:t>
            </a:r>
          </a:p>
          <a:p>
            <a:pPr marL="400050" lvl="1">
              <a:spcBef>
                <a:spcPts val="200"/>
              </a:spcBef>
            </a:pP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Warehouse and sales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200"/>
              </a:spcBef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Astrup AS, Bergen</a:t>
            </a:r>
          </a:p>
          <a:p>
            <a:pPr marL="400050" lvl="1">
              <a:spcBef>
                <a:spcPts val="200"/>
              </a:spcBef>
            </a:pP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Warehuse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and sales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200"/>
              </a:spcBef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Astrup AS, Skien</a:t>
            </a:r>
          </a:p>
          <a:p>
            <a:pPr marL="400050" lvl="1">
              <a:spcBef>
                <a:spcPts val="200"/>
              </a:spcBef>
            </a:pP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200"/>
              </a:spcBef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Astrup AS, Stavanger</a:t>
            </a:r>
          </a:p>
          <a:p>
            <a:pPr marL="400050" lvl="1">
              <a:spcBef>
                <a:spcPts val="200"/>
              </a:spcBef>
            </a:pP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>
              <a:spcBef>
                <a:spcPts val="200"/>
              </a:spcBef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Astrup AS, Ålesund</a:t>
            </a:r>
          </a:p>
          <a:p>
            <a:pPr marL="400050" lvl="1">
              <a:spcBef>
                <a:spcPts val="200"/>
              </a:spcBef>
            </a:pP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200"/>
              </a:spcBef>
            </a:pPr>
            <a:r>
              <a:rPr lang="nb-NO" sz="1100" dirty="0">
                <a:latin typeface="Arial" panose="020B0604020202020204" pitchFamily="34" charset="0"/>
                <a:cs typeface="Arial" panose="020B0604020202020204" pitchFamily="34" charset="0"/>
              </a:rPr>
              <a:t>Astrup AS, Trondheim</a:t>
            </a:r>
          </a:p>
          <a:p>
            <a:pPr marL="400050" lvl="1">
              <a:spcBef>
                <a:spcPts val="200"/>
              </a:spcBef>
            </a:pP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Sales </a:t>
            </a:r>
            <a:r>
              <a:rPr lang="nb-NO" sz="900" dirty="0" err="1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164" y="1080000"/>
            <a:ext cx="4432836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4"/>
          <p:cNvSpPr>
            <a:spLocks noGrp="1"/>
          </p:cNvSpPr>
          <p:nvPr>
            <p:ph type="title"/>
          </p:nvPr>
        </p:nvSpPr>
        <p:spPr>
          <a:xfrm>
            <a:off x="1043608" y="720000"/>
            <a:ext cx="7772400" cy="628650"/>
          </a:xfrm>
        </p:spPr>
        <p:txBody>
          <a:bodyPr/>
          <a:lstStyle/>
          <a:p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and </a:t>
            </a:r>
            <a:r>
              <a:rPr lang="nb-NO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modern</a:t>
            </a:r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nb-NO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stock</a:t>
            </a:r>
            <a:r>
              <a:rPr lang="nb-NO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FEA51-0BA2-445F-B686-FF69DD6BB485}" type="slidenum">
              <a:rPr lang="nb-NO" smtClean="0"/>
              <a:pPr>
                <a:defRPr/>
              </a:pPr>
              <a:t>9</a:t>
            </a:fld>
            <a:endParaRPr lang="nb-NO" sz="14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3608" y="1131590"/>
            <a:ext cx="7744631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000" dirty="0">
                <a:latin typeface="Arial" panose="020B0604020202020204" pitchFamily="34" charset="0"/>
              </a:rPr>
              <a:t>Astrup AS has built the most modern storage system for storing and handling both sheets and long products.</a:t>
            </a:r>
          </a:p>
          <a:p>
            <a:pPr>
              <a:spcBef>
                <a:spcPct val="20000"/>
              </a:spcBef>
            </a:pPr>
            <a:r>
              <a:rPr lang="en-US" sz="1000" dirty="0">
                <a:latin typeface="Arial" panose="020B0604020202020204" pitchFamily="34" charset="0"/>
              </a:rPr>
              <a:t>Our new storage system is 90 meters long, 23 meters wide and up to 19.5 meters high, and will contain 2,000 pallets for long products and 1,200 pallets for sheets/plates.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4500000"/>
            <a:ext cx="648082" cy="41287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9703"/>
            <a:ext cx="2160240" cy="144016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70" y="2139703"/>
            <a:ext cx="1993290" cy="1440160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63" y="2139702"/>
            <a:ext cx="2240657" cy="1440161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4399014"/>
            <a:ext cx="982195" cy="6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Click="0" advTm="7000"/>
    </mc:Choice>
    <mc:Fallback xmlns="">
      <p:transition advClick="0" advTm="7000"/>
    </mc:Fallback>
  </mc:AlternateContent>
</p:sld>
</file>

<file path=ppt/theme/theme1.xml><?xml version="1.0" encoding="utf-8"?>
<a:theme xmlns:a="http://schemas.openxmlformats.org/drawingml/2006/main" name="PP-mal_Astrup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P-mal_Astrup_16_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ABB581618A1A4FA0F161923EF07ADB" ma:contentTypeVersion="14" ma:contentTypeDescription="Opprett et nytt dokument." ma:contentTypeScope="" ma:versionID="a570135736961e8310ba0365a1cf58c4">
  <xsd:schema xmlns:xsd="http://www.w3.org/2001/XMLSchema" xmlns:xs="http://www.w3.org/2001/XMLSchema" xmlns:p="http://schemas.microsoft.com/office/2006/metadata/properties" xmlns:ns2="3d3f421b-9a42-4724-9f11-c1abf3c5297a" xmlns:ns3="0b196076-7dee-4baf-abea-b200030b71a1" targetNamespace="http://schemas.microsoft.com/office/2006/metadata/properties" ma:root="true" ma:fieldsID="1ba3ffad5ba6e4ab86b943da22193620" ns2:_="" ns3:_="">
    <xsd:import namespace="3d3f421b-9a42-4724-9f11-c1abf3c5297a"/>
    <xsd:import namespace="0b196076-7dee-4baf-abea-b200030b71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f421b-9a42-4724-9f11-c1abf3c529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324ec05f-10fe-437c-9c23-15441e049a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96076-7dee-4baf-abea-b200030b7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a60aed-a269-41e9-8595-7879c62652e6}" ma:internalName="TaxCatchAll" ma:showField="CatchAllData" ma:web="0b196076-7dee-4baf-abea-b200030b7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3f421b-9a42-4724-9f11-c1abf3c5297a">
      <Terms xmlns="http://schemas.microsoft.com/office/infopath/2007/PartnerControls"/>
    </lcf76f155ced4ddcb4097134ff3c332f>
    <TaxCatchAll xmlns="0b196076-7dee-4baf-abea-b200030b71a1" xsi:nil="true"/>
  </documentManagement>
</p:properties>
</file>

<file path=customXml/itemProps1.xml><?xml version="1.0" encoding="utf-8"?>
<ds:datastoreItem xmlns:ds="http://schemas.openxmlformats.org/officeDocument/2006/customXml" ds:itemID="{58C7EB37-4723-48C8-A510-B9646974E117}"/>
</file>

<file path=customXml/itemProps2.xml><?xml version="1.0" encoding="utf-8"?>
<ds:datastoreItem xmlns:ds="http://schemas.openxmlformats.org/officeDocument/2006/customXml" ds:itemID="{511D1804-736D-4525-B1BF-982C870727AC}"/>
</file>

<file path=customXml/itemProps3.xml><?xml version="1.0" encoding="utf-8"?>
<ds:datastoreItem xmlns:ds="http://schemas.openxmlformats.org/officeDocument/2006/customXml" ds:itemID="{8238B5D1-F4DB-4667-A5F0-69132A3C8463}"/>
</file>

<file path=docProps/app.xml><?xml version="1.0" encoding="utf-8"?>
<Properties xmlns="http://schemas.openxmlformats.org/officeDocument/2006/extended-properties" xmlns:vt="http://schemas.openxmlformats.org/officeDocument/2006/docPropsVTypes">
  <Template>PP-mal_Astrup_16_9</Template>
  <TotalTime>234</TotalTime>
  <Words>506</Words>
  <Application>Microsoft Office PowerPoint</Application>
  <PresentationFormat>Skjermfremvisning (16:9)</PresentationFormat>
  <Paragraphs>131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23" baseType="lpstr">
      <vt:lpstr>Arial</vt:lpstr>
      <vt:lpstr>Arial MT Std</vt:lpstr>
      <vt:lpstr>Arial Narrow</vt:lpstr>
      <vt:lpstr>Calibri</vt:lpstr>
      <vt:lpstr>PP-mal_Astrup_16_9</vt:lpstr>
      <vt:lpstr>1_PP-mal_Astrup_16_9</vt:lpstr>
      <vt:lpstr>PowerPoint-presentasjon</vt:lpstr>
      <vt:lpstr>Our values</vt:lpstr>
      <vt:lpstr>Our vision</vt:lpstr>
      <vt:lpstr>PowerPoint-presentasjon</vt:lpstr>
      <vt:lpstr>Quality System</vt:lpstr>
      <vt:lpstr>The organization Astrup AS</vt:lpstr>
      <vt:lpstr>PowerPoint-presentasjon</vt:lpstr>
      <vt:lpstr>PowerPoint-presentasjon</vt:lpstr>
      <vt:lpstr>New and modern stock!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Astrup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Knut Myklebust</dc:creator>
  <cp:lastModifiedBy>Knut Myklebust</cp:lastModifiedBy>
  <cp:revision>48</cp:revision>
  <dcterms:created xsi:type="dcterms:W3CDTF">2014-07-09T09:01:24Z</dcterms:created>
  <dcterms:modified xsi:type="dcterms:W3CDTF">2021-11-24T09:13:08Z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0x01010078ABB581618A1A4FA0F161923EF07ADB</vt:lpwstr>
  </property>
  <property fmtid="{D5CDD505-2E9C-101B-9397-08002B2CF9AE}" pid="3" name="Order">
    <vt:r8>3722000</vt:r8>
  </property>
</Properties>
</file>