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711" r:id="rId2"/>
    <p:sldMasterId id="2147483717" r:id="rId3"/>
  </p:sldMasterIdLst>
  <p:notesMasterIdLst>
    <p:notesMasterId r:id="rId25"/>
  </p:notesMasterIdLst>
  <p:sldIdLst>
    <p:sldId id="257" r:id="rId4"/>
    <p:sldId id="267" r:id="rId5"/>
    <p:sldId id="283" r:id="rId6"/>
    <p:sldId id="292" r:id="rId7"/>
    <p:sldId id="288" r:id="rId8"/>
    <p:sldId id="287" r:id="rId9"/>
    <p:sldId id="285" r:id="rId10"/>
    <p:sldId id="275" r:id="rId11"/>
    <p:sldId id="286" r:id="rId12"/>
    <p:sldId id="289" r:id="rId13"/>
    <p:sldId id="276" r:id="rId14"/>
    <p:sldId id="277" r:id="rId15"/>
    <p:sldId id="295" r:id="rId16"/>
    <p:sldId id="278" r:id="rId17"/>
    <p:sldId id="294" r:id="rId18"/>
    <p:sldId id="279" r:id="rId19"/>
    <p:sldId id="296" r:id="rId20"/>
    <p:sldId id="280" r:id="rId21"/>
    <p:sldId id="281" r:id="rId22"/>
    <p:sldId id="293" r:id="rId23"/>
    <p:sldId id="284" r:id="rId24"/>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8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05" autoAdjust="0"/>
    <p:restoredTop sz="94660"/>
  </p:normalViewPr>
  <p:slideViewPr>
    <p:cSldViewPr>
      <p:cViewPr varScale="1">
        <p:scale>
          <a:sx n="112" d="100"/>
          <a:sy n="112" d="100"/>
        </p:scale>
        <p:origin x="696" y="102"/>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908C0-82DA-4B70-B0F3-AFDF2AF089A9}" type="datetimeFigureOut">
              <a:rPr lang="nb-NO" smtClean="0"/>
              <a:t>03.01.2022</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95C58-6C8C-486B-A676-A44088EF653B}" type="slidenum">
              <a:rPr lang="nb-NO" smtClean="0"/>
              <a:t>‹#›</a:t>
            </a:fld>
            <a:endParaRPr lang="nb-NO"/>
          </a:p>
        </p:txBody>
      </p:sp>
    </p:spTree>
    <p:extLst>
      <p:ext uri="{BB962C8B-B14F-4D97-AF65-F5344CB8AC3E}">
        <p14:creationId xmlns:p14="http://schemas.microsoft.com/office/powerpoint/2010/main" val="312447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3D95C58-6C8C-486B-A676-A44088EF653B}" type="slidenum">
              <a:rPr lang="nb-NO" smtClean="0"/>
              <a:t>11</a:t>
            </a:fld>
            <a:endParaRPr lang="nb-NO"/>
          </a:p>
        </p:txBody>
      </p:sp>
    </p:spTree>
    <p:extLst>
      <p:ext uri="{BB962C8B-B14F-4D97-AF65-F5344CB8AC3E}">
        <p14:creationId xmlns:p14="http://schemas.microsoft.com/office/powerpoint/2010/main" val="28911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3D95C58-6C8C-486B-A676-A44088EF653B}" type="slidenum">
              <a:rPr lang="nb-NO" smtClean="0"/>
              <a:t>20</a:t>
            </a:fld>
            <a:endParaRPr lang="nb-NO"/>
          </a:p>
        </p:txBody>
      </p:sp>
    </p:spTree>
    <p:extLst>
      <p:ext uri="{BB962C8B-B14F-4D97-AF65-F5344CB8AC3E}">
        <p14:creationId xmlns:p14="http://schemas.microsoft.com/office/powerpoint/2010/main" val="3820824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tellysbilde">
    <p:spTree>
      <p:nvGrpSpPr>
        <p:cNvPr id="1" name=""/>
        <p:cNvGrpSpPr/>
        <p:nvPr/>
      </p:nvGrpSpPr>
      <p:grpSpPr>
        <a:xfrm>
          <a:off x="0" y="0"/>
          <a:ext cx="0" cy="0"/>
          <a:chOff x="0" y="0"/>
          <a:chExt cx="0" cy="0"/>
        </a:xfrm>
      </p:grpSpPr>
      <p:pic>
        <p:nvPicPr>
          <p:cNvPr id="3" name="Bilde 2" descr="Forside_16_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4" name="Plassholder for tekst 5"/>
          <p:cNvSpPr>
            <a:spLocks noGrp="1"/>
          </p:cNvSpPr>
          <p:nvPr>
            <p:ph type="body" sz="quarter" idx="12"/>
          </p:nvPr>
        </p:nvSpPr>
        <p:spPr>
          <a:xfrm>
            <a:off x="2110154" y="454636"/>
            <a:ext cx="4913923" cy="1122362"/>
          </a:xfrm>
          <a:prstGeom prst="rect">
            <a:avLst/>
          </a:prstGeom>
        </p:spPr>
        <p:txBody>
          <a:bodyPr vert="horz" anchor="ctr" anchorCtr="0"/>
          <a:lstStyle>
            <a:lvl1pPr marL="0" indent="0">
              <a:buNone/>
              <a:defRPr sz="3200">
                <a:solidFill>
                  <a:schemeClr val="bg1"/>
                </a:solidFill>
                <a:latin typeface="Arial Narrow"/>
                <a:cs typeface="Arial Narrow"/>
              </a:defRPr>
            </a:lvl1pPr>
            <a:lvl2pPr>
              <a:defRPr sz="2300">
                <a:latin typeface="Arial Narrow"/>
                <a:cs typeface="Arial Narrow"/>
              </a:defRPr>
            </a:lvl2pPr>
            <a:lvl3pPr>
              <a:defRPr sz="2300">
                <a:latin typeface="Arial Narrow"/>
                <a:cs typeface="Arial Narrow"/>
              </a:defRPr>
            </a:lvl3pPr>
            <a:lvl4pPr>
              <a:defRPr sz="2300">
                <a:latin typeface="Arial Narrow"/>
                <a:cs typeface="Arial Narrow"/>
              </a:defRPr>
            </a:lvl4pPr>
            <a:lvl5pPr>
              <a:defRPr sz="2300">
                <a:latin typeface="Arial Narrow"/>
                <a:cs typeface="Arial Narrow"/>
              </a:defRPr>
            </a:lvl5pPr>
          </a:lstStyle>
          <a:p>
            <a:pPr lvl="0"/>
            <a:r>
              <a:rPr lang="nb-NO" dirty="0"/>
              <a:t>Klikk for å redigere tekststiler i malen</a:t>
            </a:r>
          </a:p>
        </p:txBody>
      </p:sp>
    </p:spTree>
    <p:extLst>
      <p:ext uri="{BB962C8B-B14F-4D97-AF65-F5344CB8AC3E}">
        <p14:creationId xmlns:p14="http://schemas.microsoft.com/office/powerpoint/2010/main" val="2553659614"/>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Tittellysbilde">
    <p:spTree>
      <p:nvGrpSpPr>
        <p:cNvPr id="1" name=""/>
        <p:cNvGrpSpPr/>
        <p:nvPr/>
      </p:nvGrpSpPr>
      <p:grpSpPr>
        <a:xfrm>
          <a:off x="0" y="0"/>
          <a:ext cx="0" cy="0"/>
          <a:chOff x="0" y="0"/>
          <a:chExt cx="0" cy="0"/>
        </a:xfrm>
      </p:grpSpPr>
      <p:pic>
        <p:nvPicPr>
          <p:cNvPr id="3" name="Bilde 2" descr="Forside_16_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4" name="Plassholder for tekst 5"/>
          <p:cNvSpPr>
            <a:spLocks noGrp="1"/>
          </p:cNvSpPr>
          <p:nvPr>
            <p:ph type="body" sz="quarter" idx="12"/>
          </p:nvPr>
        </p:nvSpPr>
        <p:spPr>
          <a:xfrm>
            <a:off x="2110154" y="454636"/>
            <a:ext cx="4913923" cy="1122362"/>
          </a:xfrm>
          <a:prstGeom prst="rect">
            <a:avLst/>
          </a:prstGeom>
        </p:spPr>
        <p:txBody>
          <a:bodyPr vert="horz" anchor="ctr" anchorCtr="0"/>
          <a:lstStyle>
            <a:lvl1pPr marL="0" indent="0">
              <a:buNone/>
              <a:defRPr sz="3200">
                <a:solidFill>
                  <a:schemeClr val="bg1"/>
                </a:solidFill>
                <a:latin typeface="Arial Narrow"/>
                <a:cs typeface="Arial Narrow"/>
              </a:defRPr>
            </a:lvl1pPr>
            <a:lvl2pPr>
              <a:defRPr sz="2300">
                <a:latin typeface="Arial Narrow"/>
                <a:cs typeface="Arial Narrow"/>
              </a:defRPr>
            </a:lvl2pPr>
            <a:lvl3pPr>
              <a:defRPr sz="2300">
                <a:latin typeface="Arial Narrow"/>
                <a:cs typeface="Arial Narrow"/>
              </a:defRPr>
            </a:lvl3pPr>
            <a:lvl4pPr>
              <a:defRPr sz="2300">
                <a:latin typeface="Arial Narrow"/>
                <a:cs typeface="Arial Narrow"/>
              </a:defRPr>
            </a:lvl4pPr>
            <a:lvl5pPr>
              <a:defRPr sz="2300">
                <a:latin typeface="Arial Narrow"/>
                <a:cs typeface="Arial Narrow"/>
              </a:defRPr>
            </a:lvl5pPr>
          </a:lstStyle>
          <a:p>
            <a:pPr lvl="0"/>
            <a:r>
              <a:rPr lang="nb-NO"/>
              <a:t>Klikk for å redigere tekststiler i malen</a:t>
            </a:r>
          </a:p>
        </p:txBody>
      </p:sp>
    </p:spTree>
    <p:extLst>
      <p:ext uri="{BB962C8B-B14F-4D97-AF65-F5344CB8AC3E}">
        <p14:creationId xmlns:p14="http://schemas.microsoft.com/office/powerpoint/2010/main" val="3961247239"/>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421194582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6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421194582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421194582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tellysbilde">
    <p:spTree>
      <p:nvGrpSpPr>
        <p:cNvPr id="1" name=""/>
        <p:cNvGrpSpPr/>
        <p:nvPr/>
      </p:nvGrpSpPr>
      <p:grpSpPr>
        <a:xfrm>
          <a:off x="0" y="0"/>
          <a:ext cx="0" cy="0"/>
          <a:chOff x="0" y="0"/>
          <a:chExt cx="0" cy="0"/>
        </a:xfrm>
      </p:grpSpPr>
      <p:pic>
        <p:nvPicPr>
          <p:cNvPr id="3" name="Bilde 2" descr="Forside_16_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4" name="Plassholder for tekst 5"/>
          <p:cNvSpPr>
            <a:spLocks noGrp="1"/>
          </p:cNvSpPr>
          <p:nvPr>
            <p:ph type="body" sz="quarter" idx="12"/>
          </p:nvPr>
        </p:nvSpPr>
        <p:spPr>
          <a:xfrm>
            <a:off x="2110154" y="454636"/>
            <a:ext cx="4913923" cy="1122362"/>
          </a:xfrm>
          <a:prstGeom prst="rect">
            <a:avLst/>
          </a:prstGeom>
        </p:spPr>
        <p:txBody>
          <a:bodyPr vert="horz" anchor="ctr" anchorCtr="0"/>
          <a:lstStyle>
            <a:lvl1pPr marL="0" indent="0">
              <a:buNone/>
              <a:defRPr sz="3200">
                <a:solidFill>
                  <a:schemeClr val="bg1"/>
                </a:solidFill>
                <a:latin typeface="Arial Narrow"/>
                <a:cs typeface="Arial Narrow"/>
              </a:defRPr>
            </a:lvl1pPr>
            <a:lvl2pPr>
              <a:defRPr sz="2300">
                <a:latin typeface="Arial Narrow"/>
                <a:cs typeface="Arial Narrow"/>
              </a:defRPr>
            </a:lvl2pPr>
            <a:lvl3pPr>
              <a:defRPr sz="2300">
                <a:latin typeface="Arial Narrow"/>
                <a:cs typeface="Arial Narrow"/>
              </a:defRPr>
            </a:lvl3pPr>
            <a:lvl4pPr>
              <a:defRPr sz="2300">
                <a:latin typeface="Arial Narrow"/>
                <a:cs typeface="Arial Narrow"/>
              </a:defRPr>
            </a:lvl4pPr>
            <a:lvl5pPr>
              <a:defRPr sz="2300">
                <a:latin typeface="Arial Narrow"/>
                <a:cs typeface="Arial Narrow"/>
              </a:defRPr>
            </a:lvl5pPr>
          </a:lstStyle>
          <a:p>
            <a:pPr lvl="0"/>
            <a:r>
              <a:rPr lang="nb-NO"/>
              <a:t>Klikk for å redigere tekststiler i malen</a:t>
            </a:r>
          </a:p>
        </p:txBody>
      </p:sp>
    </p:spTree>
    <p:extLst>
      <p:ext uri="{BB962C8B-B14F-4D97-AF65-F5344CB8AC3E}">
        <p14:creationId xmlns:p14="http://schemas.microsoft.com/office/powerpoint/2010/main" val="2217706043"/>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15978159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15978159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15978159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15978159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2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15978159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descr="Forside_16_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5" name="Plassholder for tekst 5"/>
          <p:cNvSpPr>
            <a:spLocks noGrp="1"/>
          </p:cNvSpPr>
          <p:nvPr>
            <p:ph type="body" sz="quarter" idx="12"/>
          </p:nvPr>
        </p:nvSpPr>
        <p:spPr>
          <a:xfrm>
            <a:off x="2110154" y="454636"/>
            <a:ext cx="4913923" cy="1122362"/>
          </a:xfrm>
          <a:prstGeom prst="rect">
            <a:avLst/>
          </a:prstGeom>
        </p:spPr>
        <p:txBody>
          <a:bodyPr vert="horz" anchor="ctr" anchorCtr="0"/>
          <a:lstStyle>
            <a:lvl1pPr marL="0" indent="0">
              <a:buNone/>
              <a:defRPr sz="3200">
                <a:solidFill>
                  <a:schemeClr val="bg1"/>
                </a:solidFill>
                <a:latin typeface="Arial Narrow"/>
                <a:cs typeface="Arial Narrow"/>
              </a:defRPr>
            </a:lvl1pPr>
            <a:lvl2pPr>
              <a:defRPr sz="2300">
                <a:latin typeface="Arial Narrow"/>
                <a:cs typeface="Arial Narrow"/>
              </a:defRPr>
            </a:lvl2pPr>
            <a:lvl3pPr>
              <a:defRPr sz="2300">
                <a:latin typeface="Arial Narrow"/>
                <a:cs typeface="Arial Narrow"/>
              </a:defRPr>
            </a:lvl3pPr>
            <a:lvl4pPr>
              <a:defRPr sz="2300">
                <a:latin typeface="Arial Narrow"/>
                <a:cs typeface="Arial Narrow"/>
              </a:defRPr>
            </a:lvl4pPr>
            <a:lvl5pPr>
              <a:defRPr sz="2300">
                <a:latin typeface="Arial Narrow"/>
                <a:cs typeface="Arial Narrow"/>
              </a:defRPr>
            </a:lvl5pPr>
          </a:lstStyle>
          <a:p>
            <a:pPr lvl="0"/>
            <a:r>
              <a:rPr lang="nb-NO" dirty="0"/>
              <a:t>Klikk for å redigere tekststiler i malen</a:t>
            </a:r>
          </a:p>
        </p:txBody>
      </p:sp>
    </p:spTree>
    <p:extLst>
      <p:ext uri="{BB962C8B-B14F-4D97-AF65-F5344CB8AC3E}">
        <p14:creationId xmlns:p14="http://schemas.microsoft.com/office/powerpoint/2010/main" val="3843534586"/>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3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15978159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4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15978159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5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15978159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6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15978159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7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15978159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8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15978159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9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15978159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_Tittellysbilde">
    <p:spTree>
      <p:nvGrpSpPr>
        <p:cNvPr id="1" name=""/>
        <p:cNvGrpSpPr/>
        <p:nvPr/>
      </p:nvGrpSpPr>
      <p:grpSpPr>
        <a:xfrm>
          <a:off x="0" y="0"/>
          <a:ext cx="0" cy="0"/>
          <a:chOff x="0" y="0"/>
          <a:chExt cx="0" cy="0"/>
        </a:xfrm>
      </p:grpSpPr>
      <p:pic>
        <p:nvPicPr>
          <p:cNvPr id="3" name="Bilde 2" descr="Forside_16_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4" name="Plassholder for tekst 5"/>
          <p:cNvSpPr>
            <a:spLocks noGrp="1"/>
          </p:cNvSpPr>
          <p:nvPr>
            <p:ph type="body" sz="quarter" idx="12"/>
          </p:nvPr>
        </p:nvSpPr>
        <p:spPr>
          <a:xfrm>
            <a:off x="2110154" y="454636"/>
            <a:ext cx="4913923" cy="1122362"/>
          </a:xfrm>
          <a:prstGeom prst="rect">
            <a:avLst/>
          </a:prstGeom>
        </p:spPr>
        <p:txBody>
          <a:bodyPr vert="horz" anchor="ctr" anchorCtr="0"/>
          <a:lstStyle>
            <a:lvl1pPr marL="0" indent="0">
              <a:buNone/>
              <a:defRPr sz="3200">
                <a:solidFill>
                  <a:schemeClr val="bg1"/>
                </a:solidFill>
                <a:latin typeface="Arial Narrow"/>
                <a:cs typeface="Arial Narrow"/>
              </a:defRPr>
            </a:lvl1pPr>
            <a:lvl2pPr>
              <a:defRPr sz="2300">
                <a:latin typeface="Arial Narrow"/>
                <a:cs typeface="Arial Narrow"/>
              </a:defRPr>
            </a:lvl2pPr>
            <a:lvl3pPr>
              <a:defRPr sz="2300">
                <a:latin typeface="Arial Narrow"/>
                <a:cs typeface="Arial Narrow"/>
              </a:defRPr>
            </a:lvl3pPr>
            <a:lvl4pPr>
              <a:defRPr sz="2300">
                <a:latin typeface="Arial Narrow"/>
                <a:cs typeface="Arial Narrow"/>
              </a:defRPr>
            </a:lvl4pPr>
            <a:lvl5pPr>
              <a:defRPr sz="2300">
                <a:latin typeface="Arial Narrow"/>
                <a:cs typeface="Arial Narrow"/>
              </a:defRPr>
            </a:lvl5pPr>
          </a:lstStyle>
          <a:p>
            <a:pPr lvl="0"/>
            <a:r>
              <a:rPr lang="nb-NO"/>
              <a:t>Klikk for å redigere tekststiler i malen</a:t>
            </a:r>
          </a:p>
        </p:txBody>
      </p:sp>
    </p:spTree>
    <p:extLst>
      <p:ext uri="{BB962C8B-B14F-4D97-AF65-F5344CB8AC3E}">
        <p14:creationId xmlns:p14="http://schemas.microsoft.com/office/powerpoint/2010/main" val="742960764"/>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0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3906053603"/>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1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3906053603"/>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3" name="Plassholder for lysbildenummer 2"/>
          <p:cNvSpPr>
            <a:spLocks noGrp="1"/>
          </p:cNvSpPr>
          <p:nvPr>
            <p:ph type="sldNum" sz="quarter" idx="10"/>
          </p:nvPr>
        </p:nvSpPr>
        <p:spPr/>
        <p:txBody>
          <a:bodyPr/>
          <a:lstStyle/>
          <a:p>
            <a:fld id="{26B4DF2A-8665-BB49-BE01-B9E46EA63E15}" type="slidenum">
              <a:rPr lang="nb-NO" smtClean="0"/>
              <a:pPr/>
              <a:t>‹#›</a:t>
            </a:fld>
            <a:r>
              <a:rPr lang="nb-NO" dirty="0"/>
              <a:t> </a:t>
            </a:r>
          </a:p>
        </p:txBody>
      </p:sp>
    </p:spTree>
    <p:extLst>
      <p:ext uri="{BB962C8B-B14F-4D97-AF65-F5344CB8AC3E}">
        <p14:creationId xmlns:p14="http://schemas.microsoft.com/office/powerpoint/2010/main" val="2122184226"/>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2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3906053603"/>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3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3906053603"/>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4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3906053603"/>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5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1085376080"/>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6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112909386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7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31849458"/>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8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31849458"/>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9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378277371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0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378277371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1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378277371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33833930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descr="Forside_16_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4" name="Plassholder for tekst 5"/>
          <p:cNvSpPr>
            <a:spLocks noGrp="1"/>
          </p:cNvSpPr>
          <p:nvPr>
            <p:ph type="body" sz="quarter" idx="12"/>
          </p:nvPr>
        </p:nvSpPr>
        <p:spPr>
          <a:xfrm>
            <a:off x="2110154" y="454636"/>
            <a:ext cx="4913923" cy="1122362"/>
          </a:xfrm>
          <a:prstGeom prst="rect">
            <a:avLst/>
          </a:prstGeom>
        </p:spPr>
        <p:txBody>
          <a:bodyPr vert="horz" anchor="ctr" anchorCtr="0"/>
          <a:lstStyle>
            <a:lvl1pPr marL="0" indent="0">
              <a:buNone/>
              <a:defRPr sz="3200">
                <a:solidFill>
                  <a:schemeClr val="bg1"/>
                </a:solidFill>
                <a:latin typeface="Arial Narrow"/>
                <a:cs typeface="Arial Narrow"/>
              </a:defRPr>
            </a:lvl1pPr>
            <a:lvl2pPr>
              <a:defRPr sz="2300">
                <a:latin typeface="Arial Narrow"/>
                <a:cs typeface="Arial Narrow"/>
              </a:defRPr>
            </a:lvl2pPr>
            <a:lvl3pPr>
              <a:defRPr sz="2300">
                <a:latin typeface="Arial Narrow"/>
                <a:cs typeface="Arial Narrow"/>
              </a:defRPr>
            </a:lvl3pPr>
            <a:lvl4pPr>
              <a:defRPr sz="2300">
                <a:latin typeface="Arial Narrow"/>
                <a:cs typeface="Arial Narrow"/>
              </a:defRPr>
            </a:lvl4pPr>
            <a:lvl5pPr>
              <a:defRPr sz="2300">
                <a:latin typeface="Arial Narrow"/>
                <a:cs typeface="Arial Narrow"/>
              </a:defRPr>
            </a:lvl5pPr>
          </a:lstStyle>
          <a:p>
            <a:pPr lvl="0"/>
            <a:r>
              <a:rPr lang="nb-NO"/>
              <a:t>Klikk for å redigere tekststiler i malen</a:t>
            </a:r>
          </a:p>
        </p:txBody>
      </p:sp>
    </p:spTree>
    <p:extLst>
      <p:ext uri="{BB962C8B-B14F-4D97-AF65-F5344CB8AC3E}">
        <p14:creationId xmlns:p14="http://schemas.microsoft.com/office/powerpoint/2010/main" val="2358458543"/>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solidFill>
                  <a:prstClr val="white"/>
                </a:solidFill>
              </a:rPr>
              <a:pPr/>
              <a:t>‹#›</a:t>
            </a:fld>
            <a:r>
              <a:rPr lang="nb-NO" dirty="0">
                <a:solidFill>
                  <a:prstClr val="white"/>
                </a:solidFill>
              </a:rPr>
              <a:t> </a:t>
            </a:r>
          </a:p>
        </p:txBody>
      </p:sp>
    </p:spTree>
    <p:extLst>
      <p:ext uri="{BB962C8B-B14F-4D97-AF65-F5344CB8AC3E}">
        <p14:creationId xmlns:p14="http://schemas.microsoft.com/office/powerpoint/2010/main" val="257785065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85800" y="1143000"/>
            <a:ext cx="7772400" cy="628650"/>
          </a:xfrm>
          <a:prstGeom prst="rect">
            <a:avLst/>
          </a:prstGeom>
        </p:spPr>
        <p:txBody>
          <a:bodyPr/>
          <a:lstStyle/>
          <a:p>
            <a:r>
              <a:rPr lang="nb-NO"/>
              <a:t>Klikk for å redigere tittelstil</a:t>
            </a:r>
          </a:p>
        </p:txBody>
      </p:sp>
      <p:sp>
        <p:nvSpPr>
          <p:cNvPr id="3" name="Plassholder for tekst 2"/>
          <p:cNvSpPr>
            <a:spLocks noGrp="1"/>
          </p:cNvSpPr>
          <p:nvPr>
            <p:ph type="body" sz="half" idx="1"/>
          </p:nvPr>
        </p:nvSpPr>
        <p:spPr>
          <a:xfrm>
            <a:off x="685800" y="1714500"/>
            <a:ext cx="3810000" cy="2857500"/>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714500"/>
            <a:ext cx="3810000" cy="2857500"/>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p:cNvSpPr>
            <a:spLocks noGrp="1" noChangeArrowheads="1"/>
          </p:cNvSpPr>
          <p:nvPr>
            <p:ph type="dt" sz="half" idx="10"/>
          </p:nvPr>
        </p:nvSpPr>
        <p:spPr>
          <a:xfrm>
            <a:off x="685800" y="4857750"/>
            <a:ext cx="1905000" cy="342900"/>
          </a:xfrm>
          <a:prstGeom prst="rect">
            <a:avLst/>
          </a:prstGeom>
          <a:ln/>
        </p:spPr>
        <p:txBody>
          <a:bodyPr/>
          <a:lstStyle>
            <a:lvl1pPr>
              <a:defRPr/>
            </a:lvl1pPr>
          </a:lstStyle>
          <a:p>
            <a:pPr>
              <a:defRPr/>
            </a:pPr>
            <a:endParaRPr lang="nb-NO"/>
          </a:p>
        </p:txBody>
      </p:sp>
      <p:sp>
        <p:nvSpPr>
          <p:cNvPr id="6" name="Rectangle 5"/>
          <p:cNvSpPr>
            <a:spLocks noGrp="1" noChangeArrowheads="1"/>
          </p:cNvSpPr>
          <p:nvPr>
            <p:ph type="ftr" sz="quarter" idx="11"/>
          </p:nvPr>
        </p:nvSpPr>
        <p:spPr>
          <a:xfrm>
            <a:off x="0" y="4857750"/>
            <a:ext cx="9144000" cy="342900"/>
          </a:xfrm>
          <a:prstGeom prst="rect">
            <a:avLst/>
          </a:prstGeom>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F2E9EB0F-3685-48E5-96A0-B5D6C4F4EE50}" type="slidenum">
              <a:rPr lang="nb-NO"/>
              <a:pPr>
                <a:defRPr/>
              </a:pPr>
              <a:t>‹#›</a:t>
            </a:fld>
            <a:endParaRPr lang="nb-NO" sz="1400"/>
          </a:p>
        </p:txBody>
      </p:sp>
    </p:spTree>
    <p:extLst>
      <p:ext uri="{BB962C8B-B14F-4D97-AF65-F5344CB8AC3E}">
        <p14:creationId xmlns:p14="http://schemas.microsoft.com/office/powerpoint/2010/main" val="3125022589"/>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83568" y="411510"/>
            <a:ext cx="7772400" cy="628650"/>
          </a:xfrm>
          <a:prstGeom prst="rect">
            <a:avLst/>
          </a:prstGeom>
        </p:spPr>
        <p:txBody>
          <a:bodyPr/>
          <a:lstStyle>
            <a:lvl1pPr>
              <a:defRPr>
                <a:solidFill>
                  <a:schemeClr val="tx1"/>
                </a:solidFill>
              </a:defRPr>
            </a:lvl1pPr>
          </a:lstStyle>
          <a:p>
            <a:r>
              <a:rPr lang="nb-NO" dirty="0"/>
              <a:t>Klikk for å redigere tittelstil</a:t>
            </a:r>
          </a:p>
        </p:txBody>
      </p:sp>
      <p:sp>
        <p:nvSpPr>
          <p:cNvPr id="3" name="Plassholder for innhold 2"/>
          <p:cNvSpPr>
            <a:spLocks noGrp="1"/>
          </p:cNvSpPr>
          <p:nvPr>
            <p:ph idx="1"/>
          </p:nvPr>
        </p:nvSpPr>
        <p:spPr>
          <a:xfrm>
            <a:off x="685800" y="1714500"/>
            <a:ext cx="7772400" cy="2857500"/>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xfrm>
            <a:off x="685800" y="4857750"/>
            <a:ext cx="1905000" cy="342900"/>
          </a:xfrm>
          <a:prstGeom prst="rect">
            <a:avLst/>
          </a:prstGeom>
          <a:ln/>
        </p:spPr>
        <p:txBody>
          <a:bodyPr/>
          <a:lstStyle>
            <a:lvl1pPr>
              <a:defRPr/>
            </a:lvl1pPr>
          </a:lstStyle>
          <a:p>
            <a:pPr>
              <a:defRPr/>
            </a:pPr>
            <a:endParaRPr lang="nb-NO"/>
          </a:p>
        </p:txBody>
      </p:sp>
      <p:sp>
        <p:nvSpPr>
          <p:cNvPr id="5" name="Rectangle 5"/>
          <p:cNvSpPr>
            <a:spLocks noGrp="1" noChangeArrowheads="1"/>
          </p:cNvSpPr>
          <p:nvPr>
            <p:ph type="ftr" sz="quarter" idx="11"/>
          </p:nvPr>
        </p:nvSpPr>
        <p:spPr>
          <a:xfrm>
            <a:off x="0" y="4857750"/>
            <a:ext cx="9144000" cy="342900"/>
          </a:xfrm>
          <a:prstGeom prst="rect">
            <a:avLst/>
          </a:prstGeom>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E18FEA51-0BA2-445F-B686-FF69DD6BB485}" type="slidenum">
              <a:rPr lang="nb-NO"/>
              <a:pPr>
                <a:defRPr/>
              </a:pPr>
              <a:t>‹#›</a:t>
            </a:fld>
            <a:endParaRPr lang="nb-NO" sz="1400"/>
          </a:p>
        </p:txBody>
      </p:sp>
    </p:spTree>
    <p:extLst>
      <p:ext uri="{BB962C8B-B14F-4D97-AF65-F5344CB8AC3E}">
        <p14:creationId xmlns:p14="http://schemas.microsoft.com/office/powerpoint/2010/main" val="3187433515"/>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4857750"/>
            <a:ext cx="1905000" cy="342900"/>
          </a:xfrm>
          <a:prstGeom prst="rect">
            <a:avLst/>
          </a:prstGeom>
          <a:ln/>
        </p:spPr>
        <p:txBody>
          <a:bodyPr/>
          <a:lstStyle>
            <a:lvl1pPr>
              <a:defRPr/>
            </a:lvl1pPr>
          </a:lstStyle>
          <a:p>
            <a:pPr>
              <a:defRPr/>
            </a:pPr>
            <a:endParaRPr lang="nb-NO"/>
          </a:p>
        </p:txBody>
      </p:sp>
      <p:sp>
        <p:nvSpPr>
          <p:cNvPr id="3" name="Rectangle 5"/>
          <p:cNvSpPr>
            <a:spLocks noGrp="1" noChangeArrowheads="1"/>
          </p:cNvSpPr>
          <p:nvPr>
            <p:ph type="ftr" sz="quarter" idx="11"/>
          </p:nvPr>
        </p:nvSpPr>
        <p:spPr>
          <a:xfrm>
            <a:off x="0" y="4857750"/>
            <a:ext cx="9144000" cy="342900"/>
          </a:xfrm>
          <a:prstGeom prst="rect">
            <a:avLst/>
          </a:prstGeom>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0661D4BA-1BAE-4A9D-801B-EA54750A1DE2}" type="slidenum">
              <a:rPr lang="nb-NO"/>
              <a:pPr>
                <a:defRPr/>
              </a:pPr>
              <a:t>‹#›</a:t>
            </a:fld>
            <a:endParaRPr lang="nb-NO" sz="1400"/>
          </a:p>
        </p:txBody>
      </p:sp>
    </p:spTree>
    <p:extLst>
      <p:ext uri="{BB962C8B-B14F-4D97-AF65-F5344CB8AC3E}">
        <p14:creationId xmlns:p14="http://schemas.microsoft.com/office/powerpoint/2010/main" val="3707723194"/>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sp>
        <p:nvSpPr>
          <p:cNvPr id="6" name="Plassholder for tekst 1"/>
          <p:cNvSpPr>
            <a:spLocks noGrp="1"/>
          </p:cNvSpPr>
          <p:nvPr>
            <p:ph type="body" sz="quarter" idx="12"/>
          </p:nvPr>
        </p:nvSpPr>
        <p:spPr>
          <a:xfrm>
            <a:off x="2022231" y="818783"/>
            <a:ext cx="5668902" cy="698643"/>
          </a:xfrm>
          <a:prstGeom prst="rect">
            <a:avLst/>
          </a:prstGeom>
          <a:ln>
            <a:solidFill>
              <a:schemeClr val="tx1">
                <a:lumMod val="75000"/>
                <a:lumOff val="25000"/>
              </a:schemeClr>
            </a:solidFill>
          </a:ln>
        </p:spPr>
        <p:txBody>
          <a:bodyPr/>
          <a:lstStyle>
            <a:lvl1pPr marL="0" indent="0">
              <a:buNone/>
              <a:defRPr b="0" i="0">
                <a:solidFill>
                  <a:schemeClr val="bg1"/>
                </a:solidFill>
                <a:latin typeface="Arial MT Std"/>
                <a:cs typeface="Arial MT Std"/>
              </a:defRPr>
            </a:lvl1pPr>
          </a:lstStyle>
          <a:p>
            <a:pPr lvl="0"/>
            <a:r>
              <a:rPr lang="nb-NO"/>
              <a:t>Klikk for å redigere tekststiler i malen</a:t>
            </a:r>
          </a:p>
        </p:txBody>
      </p:sp>
      <p:pic>
        <p:nvPicPr>
          <p:cNvPr id="3" name="Bilde 2" descr="Forside_16_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3843534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1162538" y="882602"/>
            <a:ext cx="7092901" cy="754062"/>
          </a:xfrm>
          <a:prstGeom prst="rect">
            <a:avLst/>
          </a:prstGeom>
        </p:spPr>
        <p:txBody>
          <a:bodyPr vert="horz"/>
          <a:lstStyle>
            <a:lvl1pPr marL="0" indent="0">
              <a:buNone/>
              <a:defRPr sz="24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1162538" y="1851576"/>
            <a:ext cx="7079559" cy="2339424"/>
          </a:xfrm>
          <a:prstGeom prst="rect">
            <a:avLst/>
          </a:prstGeom>
        </p:spPr>
        <p:txBody>
          <a:bodyPr vert="horz"/>
          <a:lstStyle>
            <a:lvl1pPr marL="0" indent="0">
              <a:buNone/>
              <a:defRPr sz="12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p:txBody>
      </p:sp>
      <p:sp>
        <p:nvSpPr>
          <p:cNvPr id="6" name="Plassholder for lysbildenummer 3"/>
          <p:cNvSpPr>
            <a:spLocks noGrp="1"/>
          </p:cNvSpPr>
          <p:nvPr>
            <p:ph type="sldNum" sz="quarter" idx="4"/>
          </p:nvPr>
        </p:nvSpPr>
        <p:spPr>
          <a:xfrm>
            <a:off x="8526647" y="2434830"/>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solidFill>
                  <a:prstClr val="white"/>
                </a:solidFill>
              </a:rPr>
              <a:pPr/>
              <a:t>‹#›</a:t>
            </a:fld>
            <a:r>
              <a:rPr lang="nb-NO">
                <a:solidFill>
                  <a:prstClr val="white"/>
                </a:solidFill>
              </a:rPr>
              <a:t> </a:t>
            </a:r>
            <a:endParaRPr lang="nb-NO" dirty="0">
              <a:solidFill>
                <a:prstClr val="white"/>
              </a:solidFill>
            </a:endParaRPr>
          </a:p>
        </p:txBody>
      </p:sp>
    </p:spTree>
    <p:extLst>
      <p:ext uri="{BB962C8B-B14F-4D97-AF65-F5344CB8AC3E}">
        <p14:creationId xmlns:p14="http://schemas.microsoft.com/office/powerpoint/2010/main" val="2122184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tellysbilde">
    <p:spTree>
      <p:nvGrpSpPr>
        <p:cNvPr id="1" name=""/>
        <p:cNvGrpSpPr/>
        <p:nvPr/>
      </p:nvGrpSpPr>
      <p:grpSpPr>
        <a:xfrm>
          <a:off x="0" y="0"/>
          <a:ext cx="0" cy="0"/>
          <a:chOff x="0" y="0"/>
          <a:chExt cx="0" cy="0"/>
        </a:xfrm>
      </p:grpSpPr>
      <p:pic>
        <p:nvPicPr>
          <p:cNvPr id="8" name="Bilde 7" descr="side_1_n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0473" cy="5143500"/>
          </a:xfrm>
          <a:prstGeom prst="rect">
            <a:avLst/>
          </a:prstGeom>
        </p:spPr>
      </p:pic>
      <p:sp>
        <p:nvSpPr>
          <p:cNvPr id="6" name="Plassholder for tekst 1"/>
          <p:cNvSpPr>
            <a:spLocks noGrp="1"/>
          </p:cNvSpPr>
          <p:nvPr>
            <p:ph type="body" sz="quarter" idx="12"/>
          </p:nvPr>
        </p:nvSpPr>
        <p:spPr>
          <a:xfrm>
            <a:off x="514030" y="818783"/>
            <a:ext cx="7206411" cy="698643"/>
          </a:xfrm>
          <a:prstGeom prst="rect">
            <a:avLst/>
          </a:prstGeom>
          <a:ln>
            <a:solidFill>
              <a:schemeClr val="tx1">
                <a:lumMod val="75000"/>
                <a:lumOff val="25000"/>
              </a:schemeClr>
            </a:solidFill>
          </a:ln>
        </p:spPr>
        <p:txBody>
          <a:bodyPr/>
          <a:lstStyle>
            <a:lvl1pPr marL="0" indent="0">
              <a:buNone/>
              <a:defRPr b="0" i="0">
                <a:solidFill>
                  <a:schemeClr val="bg1"/>
                </a:solidFill>
                <a:latin typeface="Arial MT Std"/>
                <a:cs typeface="Arial MT Std"/>
              </a:defRPr>
            </a:lvl1pPr>
          </a:lstStyle>
          <a:p>
            <a:pPr lvl="0"/>
            <a:r>
              <a:rPr lang="nb-NO"/>
              <a:t>Klikk for å redigere tekststiler i malen</a:t>
            </a:r>
          </a:p>
        </p:txBody>
      </p:sp>
    </p:spTree>
    <p:extLst>
      <p:ext uri="{BB962C8B-B14F-4D97-AF65-F5344CB8AC3E}">
        <p14:creationId xmlns:p14="http://schemas.microsoft.com/office/powerpoint/2010/main" val="3843534586"/>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Egendefinert oppsett">
    <p:spTree>
      <p:nvGrpSpPr>
        <p:cNvPr id="1" name=""/>
        <p:cNvGrpSpPr/>
        <p:nvPr/>
      </p:nvGrpSpPr>
      <p:grpSpPr>
        <a:xfrm>
          <a:off x="0" y="0"/>
          <a:ext cx="0" cy="0"/>
          <a:chOff x="0" y="0"/>
          <a:chExt cx="0" cy="0"/>
        </a:xfrm>
      </p:grpSpPr>
      <p:pic>
        <p:nvPicPr>
          <p:cNvPr id="2" name="Bilde 1" descr="s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0473" cy="5143500"/>
          </a:xfrm>
          <a:prstGeom prst="rect">
            <a:avLst/>
          </a:prstGeom>
        </p:spPr>
      </p:pic>
      <p:sp>
        <p:nvSpPr>
          <p:cNvPr id="4" name="Plassholder for tekst 8"/>
          <p:cNvSpPr>
            <a:spLocks noGrp="1"/>
          </p:cNvSpPr>
          <p:nvPr>
            <p:ph type="body" sz="quarter" idx="11"/>
          </p:nvPr>
        </p:nvSpPr>
        <p:spPr>
          <a:xfrm>
            <a:off x="1162538" y="882602"/>
            <a:ext cx="7092901" cy="754062"/>
          </a:xfrm>
          <a:prstGeom prst="rect">
            <a:avLst/>
          </a:prstGeom>
        </p:spPr>
        <p:txBody>
          <a:bodyPr vert="horz"/>
          <a:lstStyle>
            <a:lvl1pPr marL="0" indent="0">
              <a:buNone/>
              <a:defRPr sz="24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1162538" y="1851588"/>
            <a:ext cx="7079559" cy="2378501"/>
          </a:xfrm>
          <a:prstGeom prst="rect">
            <a:avLst/>
          </a:prstGeom>
        </p:spPr>
        <p:txBody>
          <a:bodyPr vert="horz"/>
          <a:lstStyle>
            <a:lvl1pPr marL="0" indent="0">
              <a:buNone/>
              <a:defRPr sz="1200">
                <a:latin typeface="Arial"/>
                <a:cs typeface="Arial"/>
              </a:defRPr>
            </a:lvl1pPr>
            <a:lvl2pPr marL="457200" indent="0">
              <a:buNone/>
              <a:defRPr sz="2500">
                <a:latin typeface="Arial"/>
                <a:cs typeface="Arial"/>
              </a:defRPr>
            </a:lvl2pPr>
            <a:lvl3pPr marL="914400" indent="0">
              <a:buNone/>
              <a:defRPr sz="2000">
                <a:latin typeface="Arial"/>
                <a:cs typeface="Arial"/>
              </a:defRPr>
            </a:lvl3pPr>
            <a:lvl4pPr marL="1371600" indent="0">
              <a:buNone/>
              <a:defRPr sz="2000">
                <a:latin typeface="Arial"/>
                <a:cs typeface="Arial"/>
              </a:defRPr>
            </a:lvl4pPr>
          </a:lstStyle>
          <a:p>
            <a:pPr lvl="0"/>
            <a:r>
              <a:rPr lang="nb-NO"/>
              <a:t>Klikk for å redigere tekststiler i malen</a:t>
            </a:r>
          </a:p>
        </p:txBody>
      </p:sp>
      <p:sp>
        <p:nvSpPr>
          <p:cNvPr id="6" name="Plassholder for lysbildenummer 3"/>
          <p:cNvSpPr>
            <a:spLocks noGrp="1"/>
          </p:cNvSpPr>
          <p:nvPr>
            <p:ph type="sldNum" sz="quarter" idx="4"/>
          </p:nvPr>
        </p:nvSpPr>
        <p:spPr>
          <a:xfrm>
            <a:off x="8565723" y="4701291"/>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solidFill>
                  <a:prstClr val="white"/>
                </a:solidFill>
              </a:rPr>
              <a:pPr/>
              <a:t>‹#›</a:t>
            </a:fld>
            <a:r>
              <a:rPr lang="nb-NO">
                <a:solidFill>
                  <a:prstClr val="white"/>
                </a:solidFill>
              </a:rPr>
              <a:t> </a:t>
            </a:r>
            <a:endParaRPr lang="nb-NO" dirty="0">
              <a:solidFill>
                <a:prstClr val="white"/>
              </a:solidFill>
            </a:endParaRPr>
          </a:p>
        </p:txBody>
      </p:sp>
    </p:spTree>
    <p:extLst>
      <p:ext uri="{BB962C8B-B14F-4D97-AF65-F5344CB8AC3E}">
        <p14:creationId xmlns:p14="http://schemas.microsoft.com/office/powerpoint/2010/main" val="2122184226"/>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Egendefinert oppsett">
    <p:spTree>
      <p:nvGrpSpPr>
        <p:cNvPr id="1" name=""/>
        <p:cNvGrpSpPr/>
        <p:nvPr/>
      </p:nvGrpSpPr>
      <p:grpSpPr>
        <a:xfrm>
          <a:off x="0" y="0"/>
          <a:ext cx="0" cy="0"/>
          <a:chOff x="0" y="0"/>
          <a:chExt cx="0" cy="0"/>
        </a:xfrm>
      </p:grpSpPr>
      <p:pic>
        <p:nvPicPr>
          <p:cNvPr id="2" name="Bilde 1" descr="sid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Tree>
    <p:extLst>
      <p:ext uri="{BB962C8B-B14F-4D97-AF65-F5344CB8AC3E}">
        <p14:creationId xmlns:p14="http://schemas.microsoft.com/office/powerpoint/2010/main" val="181722569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33833930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83568" y="411510"/>
            <a:ext cx="7772400" cy="628650"/>
          </a:xfrm>
          <a:prstGeom prst="rect">
            <a:avLst/>
          </a:prstGeom>
        </p:spPr>
        <p:txBody>
          <a:bodyPr/>
          <a:lstStyle>
            <a:lvl1pPr>
              <a:defRPr>
                <a:solidFill>
                  <a:schemeClr val="tx1"/>
                </a:solidFill>
              </a:defRPr>
            </a:lvl1pPr>
          </a:lstStyle>
          <a:p>
            <a:r>
              <a:rPr lang="nb-NO" dirty="0"/>
              <a:t>Klikk for å redigere tittelstil</a:t>
            </a:r>
          </a:p>
        </p:txBody>
      </p:sp>
      <p:sp>
        <p:nvSpPr>
          <p:cNvPr id="3" name="Plassholder for innhold 2"/>
          <p:cNvSpPr>
            <a:spLocks noGrp="1"/>
          </p:cNvSpPr>
          <p:nvPr>
            <p:ph idx="1"/>
          </p:nvPr>
        </p:nvSpPr>
        <p:spPr>
          <a:xfrm>
            <a:off x="685800" y="1714500"/>
            <a:ext cx="7772400" cy="2857500"/>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xfrm>
            <a:off x="685800" y="4857750"/>
            <a:ext cx="1905000" cy="342900"/>
          </a:xfrm>
          <a:prstGeom prst="rect">
            <a:avLst/>
          </a:prstGeom>
          <a:ln/>
        </p:spPr>
        <p:txBody>
          <a:bodyPr/>
          <a:lstStyle>
            <a:lvl1pPr>
              <a:defRPr/>
            </a:lvl1pPr>
          </a:lstStyle>
          <a:p>
            <a:pPr>
              <a:defRPr/>
            </a:pPr>
            <a:endParaRPr lang="nb-NO"/>
          </a:p>
        </p:txBody>
      </p:sp>
      <p:sp>
        <p:nvSpPr>
          <p:cNvPr id="5" name="Rectangle 5"/>
          <p:cNvSpPr>
            <a:spLocks noGrp="1" noChangeArrowheads="1"/>
          </p:cNvSpPr>
          <p:nvPr>
            <p:ph type="ftr" sz="quarter" idx="11"/>
          </p:nvPr>
        </p:nvSpPr>
        <p:spPr>
          <a:xfrm>
            <a:off x="0" y="4857750"/>
            <a:ext cx="9144000" cy="342900"/>
          </a:xfrm>
          <a:prstGeom prst="rect">
            <a:avLst/>
          </a:prstGeom>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xfrm>
            <a:off x="4369185" y="4668953"/>
            <a:ext cx="392722" cy="273844"/>
          </a:xfrm>
          <a:prstGeom prst="rect">
            <a:avLst/>
          </a:prstGeom>
          <a:ln/>
        </p:spPr>
        <p:txBody>
          <a:bodyPr/>
          <a:lstStyle>
            <a:lvl1pPr>
              <a:defRPr/>
            </a:lvl1pPr>
          </a:lstStyle>
          <a:p>
            <a:pPr>
              <a:defRPr/>
            </a:pPr>
            <a:fld id="{E18FEA51-0BA2-445F-B686-FF69DD6BB485}" type="slidenum">
              <a:rPr lang="nb-NO"/>
              <a:pPr>
                <a:defRPr/>
              </a:pPr>
              <a:t>‹#›</a:t>
            </a:fld>
            <a:endParaRPr lang="nb-NO" sz="1400"/>
          </a:p>
        </p:txBody>
      </p:sp>
    </p:spTree>
    <p:extLst>
      <p:ext uri="{BB962C8B-B14F-4D97-AF65-F5344CB8AC3E}">
        <p14:creationId xmlns:p14="http://schemas.microsoft.com/office/powerpoint/2010/main" val="3187433515"/>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33833930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Egendefinert oppsett">
    <p:spTree>
      <p:nvGrpSpPr>
        <p:cNvPr id="1" name=""/>
        <p:cNvGrpSpPr/>
        <p:nvPr/>
      </p:nvGrpSpPr>
      <p:grpSpPr>
        <a:xfrm>
          <a:off x="0" y="0"/>
          <a:ext cx="0" cy="0"/>
          <a:chOff x="0" y="0"/>
          <a:chExt cx="0" cy="0"/>
        </a:xfrm>
      </p:grpSpPr>
      <p:sp>
        <p:nvSpPr>
          <p:cNvPr id="4" name="Plassholder for tekst 8"/>
          <p:cNvSpPr>
            <a:spLocks noGrp="1"/>
          </p:cNvSpPr>
          <p:nvPr>
            <p:ph type="body" sz="quarter" idx="11"/>
          </p:nvPr>
        </p:nvSpPr>
        <p:spPr>
          <a:xfrm>
            <a:off x="932302" y="882602"/>
            <a:ext cx="7323137" cy="754062"/>
          </a:xfrm>
          <a:prstGeom prst="rect">
            <a:avLst/>
          </a:prstGeom>
        </p:spPr>
        <p:txBody>
          <a:bodyPr vert="horz"/>
          <a:lstStyle>
            <a:lvl1pPr marL="0" indent="0">
              <a:buNone/>
              <a:defRPr sz="3200">
                <a:latin typeface="Arial Narrow"/>
                <a:cs typeface="Arial Narrow"/>
              </a:defRPr>
            </a:lvl1pPr>
            <a:lvl4pPr marL="1371600" indent="0">
              <a:buNone/>
              <a:defRPr/>
            </a:lvl4pPr>
          </a:lstStyle>
          <a:p>
            <a:pPr lvl="0"/>
            <a:r>
              <a:rPr lang="nb-NO"/>
              <a:t>Klikk for å redigere tekststiler i malen</a:t>
            </a:r>
          </a:p>
        </p:txBody>
      </p:sp>
      <p:sp>
        <p:nvSpPr>
          <p:cNvPr id="5" name="Plassholder for tekst 6"/>
          <p:cNvSpPr>
            <a:spLocks noGrp="1"/>
          </p:cNvSpPr>
          <p:nvPr>
            <p:ph type="body" sz="quarter" idx="12"/>
          </p:nvPr>
        </p:nvSpPr>
        <p:spPr>
          <a:xfrm>
            <a:off x="918790" y="1851576"/>
            <a:ext cx="7323307" cy="2583656"/>
          </a:xfrm>
          <a:prstGeom prst="rect">
            <a:avLst/>
          </a:prstGeom>
        </p:spPr>
        <p:txBody>
          <a:bodyPr vert="horz"/>
          <a:lstStyle>
            <a:lvl1pPr>
              <a:defRPr sz="2500">
                <a:latin typeface="Arial"/>
                <a:cs typeface="Arial"/>
              </a:defRPr>
            </a:lvl1pPr>
            <a:lvl2pPr>
              <a:defRPr sz="2500">
                <a:latin typeface="Arial"/>
                <a:cs typeface="Arial"/>
              </a:defRPr>
            </a:lvl2pPr>
            <a:lvl3pPr>
              <a:defRPr sz="2000">
                <a:latin typeface="Arial"/>
                <a:cs typeface="Arial"/>
              </a:defRPr>
            </a:lvl3pPr>
            <a:lvl4pPr>
              <a:defRPr sz="2000">
                <a:latin typeface="Arial"/>
                <a:cs typeface="Arial"/>
              </a:defRPr>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2338339301"/>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23594" y="1602922"/>
            <a:ext cx="6706492" cy="3203841"/>
          </a:xfrm>
          <a:prstGeom prst="rect">
            <a:avLst/>
          </a:prstGeom>
        </p:spPr>
        <p:txBody>
          <a:bodyPr lIns="77221" tIns="38611" rIns="77221" bIns="38611"/>
          <a:lstStyle>
            <a:lvl1pPr algn="l">
              <a:defRPr sz="1500" b="1"/>
            </a:lvl1pPr>
            <a:lvl2pPr algn="l">
              <a:defRPr sz="1500"/>
            </a:lvl2pPr>
            <a:lvl3pPr algn="l">
              <a:defRPr sz="1400"/>
            </a:lvl3pPr>
            <a:lvl4pPr algn="l">
              <a:defRPr sz="1200"/>
            </a:lvl4pPr>
            <a:lvl5pPr algn="l">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bunntekst 3"/>
          <p:cNvSpPr>
            <a:spLocks noGrp="1"/>
          </p:cNvSpPr>
          <p:nvPr>
            <p:ph type="ftr" sz="quarter" idx="10"/>
          </p:nvPr>
        </p:nvSpPr>
        <p:spPr>
          <a:xfrm>
            <a:off x="0" y="4916562"/>
            <a:ext cx="9144000" cy="226939"/>
          </a:xfrm>
          <a:prstGeom prst="rect">
            <a:avLst/>
          </a:prstGeom>
        </p:spPr>
        <p:txBody>
          <a:bodyPr lIns="77221" tIns="38611" rIns="77221" bIns="38611"/>
          <a:lstStyle>
            <a:lvl1pPr>
              <a:defRPr/>
            </a:lvl1pPr>
          </a:lstStyle>
          <a:p>
            <a:endParaRPr lang="nb-NO"/>
          </a:p>
        </p:txBody>
      </p:sp>
      <p:sp>
        <p:nvSpPr>
          <p:cNvPr id="2" name="Tittel 1"/>
          <p:cNvSpPr>
            <a:spLocks noGrp="1"/>
          </p:cNvSpPr>
          <p:nvPr>
            <p:ph type="title"/>
          </p:nvPr>
        </p:nvSpPr>
        <p:spPr>
          <a:xfrm>
            <a:off x="4267294" y="393543"/>
            <a:ext cx="4572100" cy="605450"/>
          </a:xfrm>
          <a:prstGeom prst="rect">
            <a:avLst/>
          </a:prstGeom>
        </p:spPr>
        <p:txBody>
          <a:bodyPr lIns="77221" tIns="38611" rIns="77221" bIns="38611" anchor="ctr"/>
          <a:lstStyle>
            <a:lvl1pPr>
              <a:defRPr sz="2000" b="0"/>
            </a:lvl1pPr>
          </a:lstStyle>
          <a:p>
            <a:r>
              <a:rPr lang="nb-NO"/>
              <a:t>Klikk for å redigere tittelstil</a:t>
            </a:r>
            <a:endParaRPr lang="nb-NO" dirty="0"/>
          </a:p>
        </p:txBody>
      </p:sp>
    </p:spTree>
    <p:extLst>
      <p:ext uri="{BB962C8B-B14F-4D97-AF65-F5344CB8AC3E}">
        <p14:creationId xmlns:p14="http://schemas.microsoft.com/office/powerpoint/2010/main" val="2622604495"/>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Tittellysbilde">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609073" y="1513626"/>
            <a:ext cx="7925854" cy="544905"/>
          </a:xfrm>
          <a:prstGeom prst="rect">
            <a:avLst/>
          </a:prstGeom>
        </p:spPr>
        <p:txBody>
          <a:bodyPr lIns="77221" tIns="38611" rIns="77221" bIns="38611"/>
          <a:lstStyle>
            <a:lvl1pPr marL="0" indent="0" algn="ctr">
              <a:buNone/>
              <a:defRPr sz="2000" b="1"/>
            </a:lvl1pPr>
            <a:lvl2pPr marL="386105" indent="0" algn="ctr">
              <a:buNone/>
              <a:defRPr/>
            </a:lvl2pPr>
            <a:lvl3pPr marL="772211" indent="0" algn="ctr">
              <a:buNone/>
              <a:defRPr/>
            </a:lvl3pPr>
            <a:lvl4pPr marL="1158316" indent="0" algn="ctr">
              <a:buNone/>
              <a:defRPr/>
            </a:lvl4pPr>
            <a:lvl5pPr marL="1544422" indent="0" algn="ctr">
              <a:buNone/>
              <a:defRPr/>
            </a:lvl5pPr>
            <a:lvl6pPr marL="1930527" indent="0" algn="ctr">
              <a:buNone/>
              <a:defRPr/>
            </a:lvl6pPr>
            <a:lvl7pPr marL="2316632" indent="0" algn="ctr">
              <a:buNone/>
              <a:defRPr/>
            </a:lvl7pPr>
            <a:lvl8pPr marL="2702738" indent="0" algn="ctr">
              <a:buNone/>
              <a:defRPr/>
            </a:lvl8pPr>
            <a:lvl9pPr marL="3088843" indent="0" algn="ctr">
              <a:buNone/>
              <a:defRPr/>
            </a:lvl9pPr>
          </a:lstStyle>
          <a:p>
            <a:r>
              <a:rPr lang="nb-NO"/>
              <a:t>Klikk for å redigere undertittelstil i malen</a:t>
            </a:r>
            <a:endParaRPr lang="nb-NO" dirty="0"/>
          </a:p>
        </p:txBody>
      </p:sp>
      <p:sp>
        <p:nvSpPr>
          <p:cNvPr id="5" name="Plassholder for bilde 2"/>
          <p:cNvSpPr>
            <a:spLocks noGrp="1"/>
          </p:cNvSpPr>
          <p:nvPr>
            <p:ph type="pic" idx="11"/>
          </p:nvPr>
        </p:nvSpPr>
        <p:spPr>
          <a:xfrm>
            <a:off x="1828666" y="2133459"/>
            <a:ext cx="5486669" cy="2550716"/>
          </a:xfrm>
          <a:prstGeom prst="rect">
            <a:avLst/>
          </a:prstGeom>
        </p:spPr>
        <p:txBody>
          <a:bodyPr lIns="77221" tIns="38611" rIns="77221" bIns="38611"/>
          <a:lstStyle>
            <a:lvl1pPr marL="0" indent="0" algn="ctr">
              <a:buNone/>
              <a:defRPr sz="2700"/>
            </a:lvl1pPr>
            <a:lvl2pPr marL="386105" indent="0">
              <a:buNone/>
              <a:defRPr sz="2400"/>
            </a:lvl2pPr>
            <a:lvl3pPr marL="772211" indent="0">
              <a:buNone/>
              <a:defRPr sz="2000"/>
            </a:lvl3pPr>
            <a:lvl4pPr marL="1158316" indent="0">
              <a:buNone/>
              <a:defRPr sz="1700"/>
            </a:lvl4pPr>
            <a:lvl5pPr marL="1544422" indent="0">
              <a:buNone/>
              <a:defRPr sz="1700"/>
            </a:lvl5pPr>
            <a:lvl6pPr marL="1930527" indent="0">
              <a:buNone/>
              <a:defRPr sz="1700"/>
            </a:lvl6pPr>
            <a:lvl7pPr marL="2316632" indent="0">
              <a:buNone/>
              <a:defRPr sz="1700"/>
            </a:lvl7pPr>
            <a:lvl8pPr marL="2702738" indent="0">
              <a:buNone/>
              <a:defRPr sz="1700"/>
            </a:lvl8pPr>
            <a:lvl9pPr marL="3088843" indent="0">
              <a:buNone/>
              <a:defRPr sz="1700"/>
            </a:lvl9pPr>
          </a:lstStyle>
          <a:p>
            <a:r>
              <a:rPr lang="nb-NO"/>
              <a:t>Klikk ikonet for å legge til et bilde</a:t>
            </a:r>
          </a:p>
        </p:txBody>
      </p:sp>
      <p:sp>
        <p:nvSpPr>
          <p:cNvPr id="6" name="Tittel 1"/>
          <p:cNvSpPr>
            <a:spLocks noGrp="1"/>
          </p:cNvSpPr>
          <p:nvPr>
            <p:ph type="title"/>
          </p:nvPr>
        </p:nvSpPr>
        <p:spPr>
          <a:xfrm>
            <a:off x="4267294" y="393543"/>
            <a:ext cx="4572100" cy="605450"/>
          </a:xfrm>
          <a:prstGeom prst="rect">
            <a:avLst/>
          </a:prstGeom>
        </p:spPr>
        <p:txBody>
          <a:bodyPr lIns="77221" tIns="38611" rIns="77221" bIns="38611" anchor="ctr"/>
          <a:lstStyle>
            <a:lvl1pPr>
              <a:defRPr sz="2000" b="0"/>
            </a:lvl1pPr>
          </a:lstStyle>
          <a:p>
            <a:r>
              <a:rPr lang="nb-NO"/>
              <a:t>Klikk for å redigere tittelstil</a:t>
            </a:r>
            <a:endParaRPr lang="nb-NO" dirty="0"/>
          </a:p>
        </p:txBody>
      </p:sp>
      <p:sp>
        <p:nvSpPr>
          <p:cNvPr id="7"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pPr/>
              <a:t>‹#›</a:t>
            </a:fld>
            <a:r>
              <a:rPr lang="nb-NO" dirty="0"/>
              <a:t> </a:t>
            </a:r>
          </a:p>
        </p:txBody>
      </p:sp>
    </p:spTree>
    <p:extLst>
      <p:ext uri="{BB962C8B-B14F-4D97-AF65-F5344CB8AC3E}">
        <p14:creationId xmlns:p14="http://schemas.microsoft.com/office/powerpoint/2010/main" val="4203428229"/>
      </p:ext>
    </p:extLst>
  </p:cSld>
  <p:clrMapOvr>
    <a:masterClrMapping/>
  </p:clrMapOvr>
  <mc:AlternateContent xmlns:mc="http://schemas.openxmlformats.org/markup-compatibility/2006" xmlns:p14="http://schemas.microsoft.com/office/powerpoint/2010/main">
    <mc:Choice Requires="p14">
      <p:transition p14:dur="7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3.jp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2.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47.xml"/><Relationship Id="rId7"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Bilde 1" descr="Bakgrunn_16_9.jp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4" name="Plassholder for lysbildenummer 3"/>
          <p:cNvSpPr>
            <a:spLocks noGrp="1"/>
          </p:cNvSpPr>
          <p:nvPr>
            <p:ph type="sldNum" sz="quarter" idx="4"/>
          </p:nvPr>
        </p:nvSpPr>
        <p:spPr>
          <a:xfrm>
            <a:off x="4369185" y="4688491"/>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mtClean="0"/>
              <a:pPr/>
              <a:t>‹#›</a:t>
            </a:fld>
            <a:r>
              <a:rPr lang="nb-NO" dirty="0"/>
              <a:t> </a:t>
            </a:r>
          </a:p>
        </p:txBody>
      </p:sp>
      <p:sp>
        <p:nvSpPr>
          <p:cNvPr id="8" name="Plassholder for bunntekst 5"/>
          <p:cNvSpPr txBox="1">
            <a:spLocks/>
          </p:cNvSpPr>
          <p:nvPr/>
        </p:nvSpPr>
        <p:spPr>
          <a:xfrm>
            <a:off x="6578359" y="4767263"/>
            <a:ext cx="2895600" cy="273844"/>
          </a:xfrm>
          <a:prstGeom prst="rect">
            <a:avLst/>
          </a:prstGeom>
        </p:spPr>
        <p:txBody>
          <a:bodyPr vert="horz" lIns="91440" tIns="45720" rIns="91440" bIns="45720" rtlCol="0" anchor="ctr"/>
          <a:lstStyle>
            <a:defPPr>
              <a:defRPr lang="nb-NO"/>
            </a:defPPr>
            <a:lvl1pPr marL="0" algn="r" defTabSz="457200" rtl="0" eaLnBrk="1" latinLnBrk="0" hangingPunct="1">
              <a:defRPr sz="12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nb-NO" dirty="0"/>
          </a:p>
        </p:txBody>
      </p:sp>
      <p:sp>
        <p:nvSpPr>
          <p:cNvPr id="6" name="Plassholder for tekst 5"/>
          <p:cNvSpPr txBox="1">
            <a:spLocks/>
          </p:cNvSpPr>
          <p:nvPr/>
        </p:nvSpPr>
        <p:spPr>
          <a:xfrm>
            <a:off x="2110154" y="454636"/>
            <a:ext cx="4913923" cy="1122362"/>
          </a:xfrm>
          <a:prstGeom prst="rect">
            <a:avLst/>
          </a:prstGeom>
        </p:spPr>
        <p:txBody>
          <a:bodyPr vert="horz" anchor="ctr" anchorCtr="0"/>
          <a:lstStyle>
            <a:lvl1pPr marL="0" indent="0" algn="l" defTabSz="457200" rtl="0" eaLnBrk="1" latinLnBrk="0" hangingPunct="1">
              <a:spcBef>
                <a:spcPct val="20000"/>
              </a:spcBef>
              <a:buFont typeface="Arial"/>
              <a:buNone/>
              <a:defRPr sz="3200" kern="1200">
                <a:solidFill>
                  <a:schemeClr val="bg1"/>
                </a:solidFill>
                <a:latin typeface="Arial Narrow"/>
                <a:ea typeface="+mn-ea"/>
                <a:cs typeface="Arial Narrow"/>
              </a:defRPr>
            </a:lvl1pPr>
            <a:lvl2pPr marL="742950" indent="-285750" algn="l" defTabSz="457200" rtl="0" eaLnBrk="1" latinLnBrk="0" hangingPunct="1">
              <a:spcBef>
                <a:spcPct val="20000"/>
              </a:spcBef>
              <a:buFont typeface="Arial"/>
              <a:buChar char="–"/>
              <a:defRPr sz="2300" kern="1200">
                <a:solidFill>
                  <a:schemeClr val="tx1"/>
                </a:solidFill>
                <a:latin typeface="Arial Narrow"/>
                <a:ea typeface="+mn-ea"/>
                <a:cs typeface="Arial Narrow"/>
              </a:defRPr>
            </a:lvl2pPr>
            <a:lvl3pPr marL="1143000" indent="-228600" algn="l" defTabSz="457200" rtl="0" eaLnBrk="1" latinLnBrk="0" hangingPunct="1">
              <a:spcBef>
                <a:spcPct val="20000"/>
              </a:spcBef>
              <a:buFont typeface="Arial"/>
              <a:buChar char="•"/>
              <a:defRPr sz="2300" kern="1200">
                <a:solidFill>
                  <a:schemeClr val="tx1"/>
                </a:solidFill>
                <a:latin typeface="Arial Narrow"/>
                <a:ea typeface="+mn-ea"/>
                <a:cs typeface="Arial Narrow"/>
              </a:defRPr>
            </a:lvl3pPr>
            <a:lvl4pPr marL="1600200" indent="-228600" algn="l" defTabSz="457200" rtl="0" eaLnBrk="1" latinLnBrk="0" hangingPunct="1">
              <a:spcBef>
                <a:spcPct val="20000"/>
              </a:spcBef>
              <a:buFont typeface="Arial"/>
              <a:buChar char="–"/>
              <a:defRPr sz="23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3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a:t>Klikk for å redigere tekststiler i malen</a:t>
            </a:r>
            <a:endParaRPr lang="nb-NO" dirty="0"/>
          </a:p>
        </p:txBody>
      </p:sp>
    </p:spTree>
    <p:extLst>
      <p:ext uri="{BB962C8B-B14F-4D97-AF65-F5344CB8AC3E}">
        <p14:creationId xmlns:p14="http://schemas.microsoft.com/office/powerpoint/2010/main" val="2066043732"/>
      </p:ext>
    </p:extLst>
  </p:cSld>
  <p:clrMap bg1="lt1" tx1="dk1" bg2="lt2" tx2="dk2" accent1="accent1" accent2="accent2" accent3="accent3" accent4="accent4" accent5="accent5" accent6="accent6" hlink="hlink" folHlink="folHlink"/>
  <p:sldLayoutIdLst>
    <p:sldLayoutId id="2147483673" r:id="rId1"/>
    <p:sldLayoutId id="2147483671" r:id="rId2"/>
    <p:sldLayoutId id="2147483672" r:id="rId3"/>
    <p:sldLayoutId id="2147483674" r:id="rId4"/>
    <p:sldLayoutId id="2147483675" r:id="rId5"/>
    <p:sldLayoutId id="2147483676" r:id="rId6"/>
    <p:sldLayoutId id="2147483677" r:id="rId7"/>
    <p:sldLayoutId id="2147483678"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Lst>
  <mc:AlternateContent xmlns:mc="http://schemas.openxmlformats.org/markup-compatibility/2006" xmlns:p14="http://schemas.microsoft.com/office/powerpoint/2010/main">
    <mc:Choice Requires="p14">
      <p:transition p14:dur="70"/>
    </mc:Choice>
    <mc:Fallback xmlns="">
      <p:transition/>
    </mc:Fallback>
  </mc:AlternateContent>
  <p:hf hdr="0"/>
  <p:txStyles>
    <p:titleStyle>
      <a:lvl1pPr algn="l" defTabSz="457200" rtl="0" eaLnBrk="1" latinLnBrk="0" hangingPunct="1">
        <a:spcBef>
          <a:spcPct val="0"/>
        </a:spcBef>
        <a:buNone/>
        <a:defRPr sz="35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descr="Bakgrunn_16_9_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4" name="Plassholder for lysbildenummer 3"/>
          <p:cNvSpPr>
            <a:spLocks noGrp="1"/>
          </p:cNvSpPr>
          <p:nvPr>
            <p:ph type="sldNum" sz="quarter" idx="4"/>
          </p:nvPr>
        </p:nvSpPr>
        <p:spPr>
          <a:xfrm>
            <a:off x="4369185" y="4668953"/>
            <a:ext cx="392722" cy="273844"/>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fld id="{26B4DF2A-8665-BB49-BE01-B9E46EA63E15}" type="slidenum">
              <a:rPr lang="nb-NO" sz="1000" smtClean="0">
                <a:solidFill>
                  <a:prstClr val="white"/>
                </a:solidFill>
              </a:rPr>
              <a:pPr/>
              <a:t>‹#›</a:t>
            </a:fld>
            <a:r>
              <a:rPr lang="nb-NO" dirty="0">
                <a:solidFill>
                  <a:prstClr val="white"/>
                </a:solidFill>
              </a:rPr>
              <a:t> </a:t>
            </a:r>
          </a:p>
        </p:txBody>
      </p:sp>
      <p:sp>
        <p:nvSpPr>
          <p:cNvPr id="8" name="Plassholder for bunntekst 5"/>
          <p:cNvSpPr txBox="1">
            <a:spLocks/>
          </p:cNvSpPr>
          <p:nvPr/>
        </p:nvSpPr>
        <p:spPr>
          <a:xfrm>
            <a:off x="6578359" y="4767263"/>
            <a:ext cx="2895600" cy="273844"/>
          </a:xfrm>
          <a:prstGeom prst="rect">
            <a:avLst/>
          </a:prstGeom>
        </p:spPr>
        <p:txBody>
          <a:bodyPr vert="horz" lIns="91440" tIns="45720" rIns="91440" bIns="45720" rtlCol="0" anchor="ctr"/>
          <a:lstStyle>
            <a:defPPr>
              <a:defRPr lang="nb-NO"/>
            </a:defPPr>
            <a:lvl1pPr marL="0" algn="r" defTabSz="457200" rtl="0" eaLnBrk="1" latinLnBrk="0" hangingPunct="1">
              <a:defRPr sz="12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nb-NO" dirty="0">
              <a:solidFill>
                <a:prstClr val="white">
                  <a:lumMod val="50000"/>
                </a:prstClr>
              </a:solidFill>
            </a:endParaRPr>
          </a:p>
        </p:txBody>
      </p:sp>
    </p:spTree>
    <p:extLst>
      <p:ext uri="{BB962C8B-B14F-4D97-AF65-F5344CB8AC3E}">
        <p14:creationId xmlns:p14="http://schemas.microsoft.com/office/powerpoint/2010/main" val="2278641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mc:AlternateContent xmlns:mc="http://schemas.openxmlformats.org/markup-compatibility/2006" xmlns:p14="http://schemas.microsoft.com/office/powerpoint/2010/main">
    <mc:Choice Requires="p14">
      <p:transition p14:dur="70"/>
    </mc:Choice>
    <mc:Fallback xmlns="">
      <p:transition/>
    </mc:Fallback>
  </mc:AlternateContent>
  <p:hf hdr="0"/>
  <p:txStyles>
    <p:titleStyle>
      <a:lvl1pPr algn="l" defTabSz="457200" rtl="0" eaLnBrk="1" latinLnBrk="0" hangingPunct="1">
        <a:spcBef>
          <a:spcPct val="0"/>
        </a:spcBef>
        <a:buNone/>
        <a:defRPr sz="35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lassholder for bunntekst 5"/>
          <p:cNvSpPr txBox="1">
            <a:spLocks/>
          </p:cNvSpPr>
          <p:nvPr/>
        </p:nvSpPr>
        <p:spPr>
          <a:xfrm>
            <a:off x="6578359" y="4767264"/>
            <a:ext cx="2895600" cy="273844"/>
          </a:xfrm>
          <a:prstGeom prst="rect">
            <a:avLst/>
          </a:prstGeom>
        </p:spPr>
        <p:txBody>
          <a:bodyPr vert="horz" lIns="91440" tIns="45720" rIns="91440" bIns="45720" rtlCol="0" anchor="ctr"/>
          <a:lstStyle>
            <a:defPPr>
              <a:defRPr lang="nb-NO"/>
            </a:defPPr>
            <a:lvl1pPr marL="0" algn="r" defTabSz="457200" rtl="0" eaLnBrk="1" latinLnBrk="0" hangingPunct="1">
              <a:defRPr sz="12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nb-NO" dirty="0"/>
          </a:p>
        </p:txBody>
      </p:sp>
      <p:pic>
        <p:nvPicPr>
          <p:cNvPr id="6" name="Bilde 5" descr="side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9130473" cy="5143500"/>
          </a:xfrm>
          <a:prstGeom prst="rect">
            <a:avLst/>
          </a:prstGeom>
        </p:spPr>
      </p:pic>
    </p:spTree>
    <p:extLst>
      <p:ext uri="{BB962C8B-B14F-4D97-AF65-F5344CB8AC3E}">
        <p14:creationId xmlns:p14="http://schemas.microsoft.com/office/powerpoint/2010/main" val="206604373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hf hdr="0"/>
  <p:txStyles>
    <p:titleStyle>
      <a:lvl1pPr algn="l" defTabSz="457200" rtl="0" eaLnBrk="1" latinLnBrk="0" hangingPunct="1">
        <a:spcBef>
          <a:spcPct val="0"/>
        </a:spcBef>
        <a:buNone/>
        <a:defRPr sz="35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jpeg"/><Relationship Id="rId1" Type="http://schemas.openxmlformats.org/officeDocument/2006/relationships/slideLayout" Target="../slideLayouts/slideLayout48.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8.jpeg"/><Relationship Id="rId1" Type="http://schemas.openxmlformats.org/officeDocument/2006/relationships/slideLayout" Target="../slideLayouts/slideLayout48.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4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4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8.jpeg"/><Relationship Id="rId1" Type="http://schemas.openxmlformats.org/officeDocument/2006/relationships/slideLayout" Target="../slideLayouts/slideLayout48.xm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48.xml"/><Relationship Id="rId5" Type="http://schemas.openxmlformats.org/officeDocument/2006/relationships/image" Target="../media/image11.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strup.no/" TargetMode="External"/><Relationship Id="rId1" Type="http://schemas.openxmlformats.org/officeDocument/2006/relationships/slideLayout" Target="../slideLayouts/slideLayout48.xml"/><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8.xml"/><Relationship Id="rId5" Type="http://schemas.openxmlformats.org/officeDocument/2006/relationships/image" Target="../media/image8.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png"/><Relationship Id="rId1" Type="http://schemas.openxmlformats.org/officeDocument/2006/relationships/slideLayout" Target="../slideLayouts/slideLayout48.xml"/><Relationship Id="rId6" Type="http://schemas.openxmlformats.org/officeDocument/2006/relationships/image" Target="../media/image8.jpe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8.xml"/><Relationship Id="rId5" Type="http://schemas.openxmlformats.org/officeDocument/2006/relationships/image" Target="../media/image8.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eg"/><Relationship Id="rId1" Type="http://schemas.openxmlformats.org/officeDocument/2006/relationships/slideLayout" Target="../slideLayouts/slideLayout48.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a:xfrm>
            <a:off x="2022231" y="627534"/>
            <a:ext cx="5668902" cy="698643"/>
          </a:xfrm>
          <a:ln>
            <a:noFill/>
          </a:ln>
        </p:spPr>
        <p:txBody>
          <a:bodyPr/>
          <a:lstStyle/>
          <a:p>
            <a:r>
              <a:rPr lang="nb-NO" sz="2000" b="1" dirty="0"/>
              <a:t>Norges ledende leverandør av  metaller og plast halvfabrikata</a:t>
            </a:r>
          </a:p>
        </p:txBody>
      </p:sp>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0" y="4515966"/>
            <a:ext cx="648082" cy="412874"/>
          </a:xfrm>
          <a:prstGeom prst="rect">
            <a:avLst/>
          </a:prstGeom>
        </p:spPr>
      </p:pic>
    </p:spTree>
    <p:extLst>
      <p:ext uri="{BB962C8B-B14F-4D97-AF65-F5344CB8AC3E}">
        <p14:creationId xmlns:p14="http://schemas.microsoft.com/office/powerpoint/2010/main" val="3834913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4"/>
          </p:nvPr>
        </p:nvSpPr>
        <p:spPr/>
        <p:txBody>
          <a:bodyPr/>
          <a:lstStyle/>
          <a:p>
            <a:pPr>
              <a:defRPr/>
            </a:pPr>
            <a:fld id="{E18FEA51-0BA2-445F-B686-FF69DD6BB485}" type="slidenum">
              <a:rPr lang="nb-NO" smtClean="0"/>
              <a:pPr>
                <a:defRPr/>
              </a:pPr>
              <a:t>10</a:t>
            </a:fld>
            <a:endParaRPr lang="nb-NO" sz="1400"/>
          </a:p>
        </p:txBody>
      </p:sp>
      <p:sp>
        <p:nvSpPr>
          <p:cNvPr id="11" name="Tittel 4"/>
          <p:cNvSpPr>
            <a:spLocks noGrp="1"/>
          </p:cNvSpPr>
          <p:nvPr>
            <p:ph type="title" idx="4294967295"/>
          </p:nvPr>
        </p:nvSpPr>
        <p:spPr>
          <a:xfrm>
            <a:off x="1440000" y="540000"/>
            <a:ext cx="7772400" cy="628650"/>
          </a:xfrm>
          <a:prstGeom prst="rect">
            <a:avLst/>
          </a:prstGeom>
        </p:spPr>
        <p:txBody>
          <a:bodyPr/>
          <a:lstStyle/>
          <a:p>
            <a:r>
              <a:rPr lang="nb-NO" sz="2000" b="1" dirty="0">
                <a:solidFill>
                  <a:srgbClr val="4D4D4D"/>
                </a:solidFill>
              </a:rPr>
              <a:t>Metaller og plast</a:t>
            </a:r>
          </a:p>
        </p:txBody>
      </p:sp>
      <p:sp>
        <p:nvSpPr>
          <p:cNvPr id="4" name="Rectangle 5"/>
          <p:cNvSpPr>
            <a:spLocks noChangeArrowheads="1"/>
          </p:cNvSpPr>
          <p:nvPr/>
        </p:nvSpPr>
        <p:spPr bwMode="auto">
          <a:xfrm>
            <a:off x="1440000" y="1080000"/>
            <a:ext cx="269995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Font typeface="Arial" panose="020B0604020202020204" pitchFamily="34" charset="0"/>
              <a:buChar char="•"/>
            </a:pPr>
            <a:r>
              <a:rPr lang="nb-NO" sz="1200" dirty="0">
                <a:latin typeface="Arial" panose="020B0604020202020204" pitchFamily="34" charset="0"/>
                <a:cs typeface="Arial" panose="020B0604020202020204" pitchFamily="34" charset="0"/>
              </a:rPr>
              <a:t>Aluminium	 </a:t>
            </a:r>
          </a:p>
          <a:p>
            <a:pPr marL="342900" indent="-342900" algn="l" eaLnBrk="1" hangingPunct="1">
              <a:spcBef>
                <a:spcPct val="20000"/>
              </a:spcBef>
              <a:buFont typeface="Arial" panose="020B0604020202020204" pitchFamily="34" charset="0"/>
              <a:buChar char="•"/>
            </a:pPr>
            <a:r>
              <a:rPr lang="nb-NO" sz="1200" dirty="0">
                <a:latin typeface="Arial" panose="020B0604020202020204" pitchFamily="34" charset="0"/>
                <a:cs typeface="Arial" panose="020B0604020202020204" pitchFamily="34" charset="0"/>
              </a:rPr>
              <a:t>Metaller	</a:t>
            </a:r>
          </a:p>
          <a:p>
            <a:pPr marL="342900" indent="-342900">
              <a:spcBef>
                <a:spcPct val="20000"/>
              </a:spcBef>
              <a:buFont typeface="Arial" panose="020B0604020202020204" pitchFamily="34" charset="0"/>
              <a:buChar char="•"/>
            </a:pPr>
            <a:r>
              <a:rPr lang="nb-NO" sz="1200" dirty="0">
                <a:latin typeface="Arial" panose="020B0604020202020204" pitchFamily="34" charset="0"/>
                <a:cs typeface="Arial" panose="020B0604020202020204" pitchFamily="34" charset="0"/>
              </a:rPr>
              <a:t>Plast standard / teknisk </a:t>
            </a:r>
          </a:p>
          <a:p>
            <a:pPr marL="342900" indent="-342900" algn="l" eaLnBrk="1" hangingPunct="1">
              <a:spcBef>
                <a:spcPct val="20000"/>
              </a:spcBef>
              <a:buFont typeface="Arial" panose="020B0604020202020204" pitchFamily="34" charset="0"/>
              <a:buChar char="•"/>
            </a:pPr>
            <a:r>
              <a:rPr lang="nb-NO" sz="1200" dirty="0">
                <a:latin typeface="Arial" panose="020B0604020202020204" pitchFamily="34" charset="0"/>
                <a:cs typeface="Arial" panose="020B0604020202020204" pitchFamily="34" charset="0"/>
              </a:rPr>
              <a:t>Rustbestandig stål</a:t>
            </a:r>
          </a:p>
          <a:p>
            <a:pPr marL="342900" indent="-342900" algn="l" eaLnBrk="1" hangingPunct="1">
              <a:spcBef>
                <a:spcPct val="20000"/>
              </a:spcBef>
              <a:buFont typeface="Arial" panose="020B0604020202020204" pitchFamily="34" charset="0"/>
              <a:buChar char="•"/>
            </a:pPr>
            <a:r>
              <a:rPr lang="nb-NO" sz="1200" dirty="0">
                <a:latin typeface="Arial" panose="020B0604020202020204" pitchFamily="34" charset="0"/>
                <a:cs typeface="Arial" panose="020B0604020202020204" pitchFamily="34" charset="0"/>
              </a:rPr>
              <a:t>Spesialstål</a:t>
            </a:r>
          </a:p>
          <a:p>
            <a:pPr marL="342900" indent="-342900">
              <a:spcBef>
                <a:spcPct val="20000"/>
              </a:spcBef>
              <a:buFont typeface="Arial" panose="020B0604020202020204" pitchFamily="34" charset="0"/>
              <a:buChar char="•"/>
            </a:pPr>
            <a:r>
              <a:rPr lang="nb-NO" sz="1200" dirty="0">
                <a:latin typeface="Arial" panose="020B0604020202020204" pitchFamily="34" charset="0"/>
                <a:cs typeface="Arial" panose="020B0604020202020204" pitchFamily="34" charset="0"/>
              </a:rPr>
              <a:t>Titan  	 </a:t>
            </a:r>
          </a:p>
          <a:p>
            <a:pPr marL="171450" indent="-171450" algn="l" eaLnBrk="1" hangingPunct="1">
              <a:spcBef>
                <a:spcPct val="20000"/>
              </a:spcBef>
              <a:buFont typeface="Arial" panose="020B0604020202020204" pitchFamily="34" charset="0"/>
              <a:buChar char="•"/>
            </a:pPr>
            <a:r>
              <a:rPr lang="nb-NO" sz="1200" dirty="0">
                <a:latin typeface="Arial" panose="020B0604020202020204" pitchFamily="34" charset="0"/>
                <a:cs typeface="Arial" panose="020B0604020202020204" pitchFamily="34" charset="0"/>
              </a:rPr>
              <a:t>    Spesialprofiler i </a:t>
            </a:r>
            <a:r>
              <a:rPr lang="nb-NO" sz="1200" dirty="0" err="1">
                <a:latin typeface="Arial" panose="020B0604020202020204" pitchFamily="34" charset="0"/>
                <a:cs typeface="Arial" panose="020B0604020202020204" pitchFamily="34" charset="0"/>
              </a:rPr>
              <a:t>alumininium</a:t>
            </a:r>
            <a:endParaRPr lang="nb-NO" sz="1200" dirty="0">
              <a:latin typeface="Arial" panose="020B0604020202020204" pitchFamily="34" charset="0"/>
              <a:cs typeface="Arial" panose="020B0604020202020204" pitchFamily="34" charset="0"/>
            </a:endParaRPr>
          </a:p>
          <a:p>
            <a:pPr marL="171450" indent="-171450" algn="l" eaLnBrk="1" hangingPunct="1">
              <a:spcBef>
                <a:spcPct val="20000"/>
              </a:spcBef>
              <a:buFont typeface="Arial" panose="020B0604020202020204" pitchFamily="34" charset="0"/>
              <a:buChar char="•"/>
            </a:pPr>
            <a:r>
              <a:rPr lang="nb-NO" sz="1200" dirty="0">
                <a:latin typeface="Arial" panose="020B0604020202020204" pitchFamily="34" charset="0"/>
                <a:cs typeface="Arial" panose="020B0604020202020204" pitchFamily="34" charset="0"/>
              </a:rPr>
              <a:t>    </a:t>
            </a:r>
            <a:r>
              <a:rPr lang="nb-NO" sz="1200" dirty="0" err="1">
                <a:latin typeface="Arial" panose="020B0604020202020204" pitchFamily="34" charset="0"/>
                <a:cs typeface="Arial" panose="020B0604020202020204" pitchFamily="34" charset="0"/>
              </a:rPr>
              <a:t>Byggsystemer</a:t>
            </a:r>
            <a:r>
              <a:rPr lang="nb-NO" sz="1200" dirty="0">
                <a:latin typeface="Arial" panose="020B0604020202020204" pitchFamily="34" charset="0"/>
                <a:cs typeface="Arial" panose="020B0604020202020204" pitchFamily="34" charset="0"/>
              </a:rPr>
              <a:t> i aluminium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77" y="699542"/>
            <a:ext cx="3012495" cy="342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spTree>
    <p:extLst>
      <p:ext uri="{BB962C8B-B14F-4D97-AF65-F5344CB8AC3E}">
        <p14:creationId xmlns:p14="http://schemas.microsoft.com/office/powerpoint/2010/main" val="194365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type="body" sz="quarter" idx="11"/>
          </p:nvPr>
        </p:nvSpPr>
        <p:spPr>
          <a:xfrm>
            <a:off x="1450570" y="1890714"/>
            <a:ext cx="2977414" cy="1329108"/>
          </a:xfrm>
        </p:spPr>
        <p:txBody>
          <a:bodyPr/>
          <a:lstStyle/>
          <a:p>
            <a:r>
              <a:rPr lang="nb-NO" sz="1200" dirty="0">
                <a:latin typeface="Arial" panose="020B0604020202020204" pitchFamily="34" charset="0"/>
                <a:cs typeface="Arial" panose="020B0604020202020204" pitchFamily="34" charset="0"/>
              </a:rPr>
              <a:t>Maskinering</a:t>
            </a:r>
          </a:p>
          <a:p>
            <a:r>
              <a:rPr lang="nb-NO" sz="1200" dirty="0">
                <a:latin typeface="Arial" panose="020B0604020202020204" pitchFamily="34" charset="0"/>
                <a:cs typeface="Arial" panose="020B0604020202020204" pitchFamily="34" charset="0"/>
              </a:rPr>
              <a:t>Plate/Sveis</a:t>
            </a:r>
          </a:p>
          <a:p>
            <a:r>
              <a:rPr lang="nb-NO" sz="1200" dirty="0">
                <a:latin typeface="Arial" panose="020B0604020202020204" pitchFamily="34" charset="0"/>
                <a:cs typeface="Arial" panose="020B0604020202020204" pitchFamily="34" charset="0"/>
              </a:rPr>
              <a:t>Bygg</a:t>
            </a:r>
          </a:p>
          <a:p>
            <a:r>
              <a:rPr lang="nb-NO" sz="1200" dirty="0">
                <a:latin typeface="Arial" panose="020B0604020202020204" pitchFamily="34" charset="0"/>
                <a:cs typeface="Arial" panose="020B0604020202020204" pitchFamily="34" charset="0"/>
              </a:rPr>
              <a:t>Skilt og Interiør</a:t>
            </a:r>
          </a:p>
          <a:p>
            <a:r>
              <a:rPr lang="nb-NO" sz="1200" dirty="0">
                <a:latin typeface="Arial" panose="020B0604020202020204" pitchFamily="34" charset="0"/>
                <a:cs typeface="Arial" panose="020B0604020202020204" pitchFamily="34" charset="0"/>
              </a:rPr>
              <a:t>Elektro</a:t>
            </a:r>
          </a:p>
        </p:txBody>
      </p:sp>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11</a:t>
            </a:fld>
            <a:r>
              <a:rPr lang="nb-NO">
                <a:solidFill>
                  <a:prstClr val="white"/>
                </a:solidFill>
              </a:rPr>
              <a:t> </a:t>
            </a:r>
            <a:endParaRPr lang="nb-NO" dirty="0">
              <a:solidFill>
                <a:prstClr val="white"/>
              </a:solidFill>
            </a:endParaRPr>
          </a:p>
        </p:txBody>
      </p:sp>
      <p:sp>
        <p:nvSpPr>
          <p:cNvPr id="5" name="Tittel 4"/>
          <p:cNvSpPr>
            <a:spLocks noGrp="1"/>
          </p:cNvSpPr>
          <p:nvPr>
            <p:ph type="title" idx="4294967295"/>
          </p:nvPr>
        </p:nvSpPr>
        <p:spPr>
          <a:xfrm>
            <a:off x="1440000" y="540000"/>
            <a:ext cx="7772400" cy="482600"/>
          </a:xfrm>
          <a:prstGeom prst="rect">
            <a:avLst/>
          </a:prstGeom>
        </p:spPr>
        <p:txBody>
          <a:bodyPr/>
          <a:lstStyle/>
          <a:p>
            <a:r>
              <a:rPr lang="nb-NO" sz="2000" b="1" dirty="0">
                <a:solidFill>
                  <a:srgbClr val="4D4D4D"/>
                </a:solidFill>
              </a:rPr>
              <a:t>Markedssegmenter</a:t>
            </a:r>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723" y="627534"/>
            <a:ext cx="3017637" cy="349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ktangel 8"/>
          <p:cNvSpPr/>
          <p:nvPr/>
        </p:nvSpPr>
        <p:spPr>
          <a:xfrm>
            <a:off x="1440000" y="1080000"/>
            <a:ext cx="3096344" cy="707886"/>
          </a:xfrm>
          <a:prstGeom prst="rect">
            <a:avLst/>
          </a:prstGeom>
        </p:spPr>
        <p:txBody>
          <a:bodyPr wrap="square">
            <a:spAutoFit/>
          </a:bodyPr>
          <a:lstStyle/>
          <a:p>
            <a:r>
              <a:rPr lang="nb-NO" sz="1000" dirty="0">
                <a:latin typeface="Arial" panose="020B0604020202020204" pitchFamily="34" charset="0"/>
                <a:cs typeface="Arial" panose="020B0604020202020204" pitchFamily="34" charset="0"/>
              </a:rPr>
              <a:t>Gjennom vårt rikholdige sortiment, og vår faglige kompetanse, er vi en totalleverandør til mange viktige bransjer i Norge.  Hos oss får du det meste på ett sted!</a:t>
            </a:r>
          </a:p>
        </p:txBody>
      </p:sp>
    </p:spTree>
    <p:extLst>
      <p:ext uri="{BB962C8B-B14F-4D97-AF65-F5344CB8AC3E}">
        <p14:creationId xmlns:p14="http://schemas.microsoft.com/office/powerpoint/2010/main" val="264909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12</a:t>
            </a:fld>
            <a:r>
              <a:rPr lang="nb-NO">
                <a:solidFill>
                  <a:prstClr val="white"/>
                </a:solidFill>
              </a:rPr>
              <a:t> </a:t>
            </a:r>
            <a:endParaRPr lang="nb-NO" dirty="0">
              <a:solidFill>
                <a:prstClr val="white"/>
              </a:solidFill>
            </a:endParaRPr>
          </a:p>
        </p:txBody>
      </p:sp>
      <p:sp>
        <p:nvSpPr>
          <p:cNvPr id="5" name="Tittel 4"/>
          <p:cNvSpPr>
            <a:spLocks noGrp="1"/>
          </p:cNvSpPr>
          <p:nvPr>
            <p:ph type="title" idx="4294967295"/>
          </p:nvPr>
        </p:nvSpPr>
        <p:spPr>
          <a:xfrm>
            <a:off x="1440000" y="540000"/>
            <a:ext cx="7772400" cy="628650"/>
          </a:xfrm>
          <a:prstGeom prst="rect">
            <a:avLst/>
          </a:prstGeom>
        </p:spPr>
        <p:txBody>
          <a:bodyPr/>
          <a:lstStyle/>
          <a:p>
            <a:r>
              <a:rPr lang="nb-NO" sz="2000" b="1" dirty="0">
                <a:solidFill>
                  <a:srgbClr val="4D4D4D"/>
                </a:solidFill>
              </a:rPr>
              <a:t>Maskinering</a:t>
            </a:r>
          </a:p>
        </p:txBody>
      </p:sp>
      <p:pic>
        <p:nvPicPr>
          <p:cNvPr id="13" name="Bild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sp>
        <p:nvSpPr>
          <p:cNvPr id="11" name="Rektangel 10"/>
          <p:cNvSpPr/>
          <p:nvPr/>
        </p:nvSpPr>
        <p:spPr>
          <a:xfrm>
            <a:off x="1440000" y="1080000"/>
            <a:ext cx="7236456" cy="400110"/>
          </a:xfrm>
          <a:prstGeom prst="rect">
            <a:avLst/>
          </a:prstGeom>
        </p:spPr>
        <p:txBody>
          <a:bodyPr wrap="square">
            <a:spAutoFit/>
          </a:bodyPr>
          <a:lstStyle/>
          <a:p>
            <a:r>
              <a:rPr lang="nb-NO" sz="1000" dirty="0">
                <a:latin typeface="Arial" panose="020B0604020202020204" pitchFamily="34" charset="0"/>
                <a:cs typeface="Arial" panose="020B0604020202020204" pitchFamily="34" charset="0"/>
              </a:rPr>
              <a:t>Astrup har i mange år vært en betydelig leverandør av ulike materialer til maskineringsbransjen. Fra vårt rikholdige lager </a:t>
            </a:r>
          </a:p>
          <a:p>
            <a:r>
              <a:rPr lang="nb-NO" sz="1000" dirty="0">
                <a:latin typeface="Arial" panose="020B0604020202020204" pitchFamily="34" charset="0"/>
                <a:cs typeface="Arial" panose="020B0604020202020204" pitchFamily="34" charset="0"/>
              </a:rPr>
              <a:t>av metaller og plast leverer Astrup de fleste materialer i en rekke kvaliteter, også høylegerte materialer for offshore-bransjen.</a:t>
            </a:r>
          </a:p>
        </p:txBody>
      </p:sp>
      <p:sp>
        <p:nvSpPr>
          <p:cNvPr id="12" name="Rektangel 11"/>
          <p:cNvSpPr/>
          <p:nvPr/>
        </p:nvSpPr>
        <p:spPr>
          <a:xfrm>
            <a:off x="1440000" y="1620000"/>
            <a:ext cx="4572000" cy="1754326"/>
          </a:xfrm>
          <a:prstGeom prst="rect">
            <a:avLst/>
          </a:prstGeom>
        </p:spPr>
        <p:txBody>
          <a:bodyPr>
            <a:spAutoFit/>
          </a:bodyPr>
          <a:lstStyle/>
          <a:p>
            <a:pPr marL="285750" indent="-285750">
              <a:buFont typeface="Arial" panose="020B0604020202020204" pitchFamily="34" charset="0"/>
              <a:buChar char="•"/>
            </a:pPr>
            <a:r>
              <a:rPr lang="nb-NO" sz="1200" dirty="0">
                <a:latin typeface="Arial" panose="020B0604020202020204" pitchFamily="34" charset="0"/>
                <a:cs typeface="Arial" panose="020B0604020202020204" pitchFamily="34" charset="0"/>
              </a:rPr>
              <a:t>Aluminium</a:t>
            </a:r>
          </a:p>
          <a:p>
            <a:pPr marL="285750" indent="-285750">
              <a:buFont typeface="Arial" panose="020B0604020202020204" pitchFamily="34" charset="0"/>
              <a:buChar char="•"/>
            </a:pPr>
            <a:r>
              <a:rPr lang="nb-NO" sz="1200" dirty="0">
                <a:latin typeface="Arial" panose="020B0604020202020204" pitchFamily="34" charset="0"/>
                <a:cs typeface="Arial" panose="020B0604020202020204" pitchFamily="34" charset="0"/>
              </a:rPr>
              <a:t>Plast</a:t>
            </a:r>
          </a:p>
          <a:p>
            <a:pPr marL="285750" indent="-285750">
              <a:buFont typeface="Arial" panose="020B0604020202020204" pitchFamily="34" charset="0"/>
              <a:buChar char="•"/>
            </a:pPr>
            <a:r>
              <a:rPr lang="nb-NO" sz="1200" dirty="0">
                <a:latin typeface="Arial" panose="020B0604020202020204" pitchFamily="34" charset="0"/>
                <a:cs typeface="Arial" panose="020B0604020202020204" pitchFamily="34" charset="0"/>
              </a:rPr>
              <a:t>Bronse</a:t>
            </a:r>
          </a:p>
          <a:p>
            <a:pPr marL="285750" indent="-285750">
              <a:buFont typeface="Arial" panose="020B0604020202020204" pitchFamily="34" charset="0"/>
              <a:buChar char="•"/>
            </a:pPr>
            <a:r>
              <a:rPr lang="nb-NO" sz="1200" dirty="0">
                <a:latin typeface="Arial" panose="020B0604020202020204" pitchFamily="34" charset="0"/>
                <a:cs typeface="Arial" panose="020B0604020202020204" pitchFamily="34" charset="0"/>
              </a:rPr>
              <a:t>Kobber</a:t>
            </a:r>
          </a:p>
          <a:p>
            <a:pPr marL="285750" indent="-285750">
              <a:buFont typeface="Arial" panose="020B0604020202020204" pitchFamily="34" charset="0"/>
              <a:buChar char="•"/>
            </a:pPr>
            <a:r>
              <a:rPr lang="nb-NO" sz="1200" dirty="0">
                <a:latin typeface="Arial" panose="020B0604020202020204" pitchFamily="34" charset="0"/>
                <a:cs typeface="Arial" panose="020B0604020202020204" pitchFamily="34" charset="0"/>
              </a:rPr>
              <a:t>Messing</a:t>
            </a:r>
          </a:p>
          <a:p>
            <a:pPr marL="285750" indent="-285750">
              <a:buFont typeface="Arial" panose="020B0604020202020204" pitchFamily="34" charset="0"/>
              <a:buChar char="•"/>
            </a:pPr>
            <a:r>
              <a:rPr lang="nb-NO" sz="1200" dirty="0">
                <a:latin typeface="Arial" panose="020B0604020202020204" pitchFamily="34" charset="0"/>
                <a:cs typeface="Arial" panose="020B0604020202020204" pitchFamily="34" charset="0"/>
              </a:rPr>
              <a:t>Rustbestandig stål</a:t>
            </a:r>
          </a:p>
          <a:p>
            <a:pPr marL="285750" indent="-285750">
              <a:buFont typeface="Arial" panose="020B0604020202020204" pitchFamily="34" charset="0"/>
              <a:buChar char="•"/>
            </a:pPr>
            <a:r>
              <a:rPr lang="nb-NO" sz="1200" dirty="0">
                <a:latin typeface="Arial" panose="020B0604020202020204" pitchFamily="34" charset="0"/>
                <a:cs typeface="Arial" panose="020B0604020202020204" pitchFamily="34" charset="0"/>
              </a:rPr>
              <a:t>Spesialstål</a:t>
            </a:r>
          </a:p>
          <a:p>
            <a:pPr marL="285750" indent="-285750">
              <a:buFont typeface="Arial" panose="020B0604020202020204" pitchFamily="34" charset="0"/>
              <a:buChar char="•"/>
            </a:pPr>
            <a:r>
              <a:rPr lang="nb-NO" sz="1200" dirty="0">
                <a:latin typeface="Arial" panose="020B0604020202020204" pitchFamily="34" charset="0"/>
                <a:cs typeface="Arial" panose="020B0604020202020204" pitchFamily="34" charset="0"/>
              </a:rPr>
              <a:t>Titan</a:t>
            </a:r>
          </a:p>
          <a:p>
            <a:pPr marL="285750" indent="-285750">
              <a:buFont typeface="Arial" panose="020B0604020202020204" pitchFamily="34" charset="0"/>
              <a:buChar char="•"/>
            </a:pPr>
            <a:endParaRPr lang="nb-NO" sz="1200" dirty="0">
              <a:latin typeface="Arial" panose="020B0604020202020204" pitchFamily="34" charset="0"/>
              <a:cs typeface="Arial" panose="020B0604020202020204" pitchFamily="34" charset="0"/>
            </a:endParaRPr>
          </a:p>
        </p:txBody>
      </p:sp>
      <p:grpSp>
        <p:nvGrpSpPr>
          <p:cNvPr id="6" name="Gruppe 5"/>
          <p:cNvGrpSpPr/>
          <p:nvPr/>
        </p:nvGrpSpPr>
        <p:grpSpPr>
          <a:xfrm>
            <a:off x="3600000" y="1800000"/>
            <a:ext cx="3960000" cy="1260000"/>
            <a:chOff x="3240000" y="1795865"/>
            <a:chExt cx="5040000" cy="1662818"/>
          </a:xfrm>
        </p:grpSpPr>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00" y="1800000"/>
              <a:ext cx="2483768" cy="1654548"/>
            </a:xfrm>
            <a:prstGeom prst="rect">
              <a:avLst/>
            </a:prstGeom>
          </p:spPr>
        </p:pic>
        <p:pic>
          <p:nvPicPr>
            <p:cNvPr id="14" name="Bild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3817" y="1795865"/>
              <a:ext cx="2496183" cy="1662818"/>
            </a:xfrm>
            <a:prstGeom prst="rect">
              <a:avLst/>
            </a:prstGeom>
          </p:spPr>
        </p:pic>
      </p:grpSp>
    </p:spTree>
    <p:extLst>
      <p:ext uri="{BB962C8B-B14F-4D97-AF65-F5344CB8AC3E}">
        <p14:creationId xmlns:p14="http://schemas.microsoft.com/office/powerpoint/2010/main" val="264909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lstStyle/>
          <a:p>
            <a:r>
              <a:rPr lang="nb-NO" dirty="0"/>
              <a:t>Referanser Maskinering</a:t>
            </a:r>
          </a:p>
        </p:txBody>
      </p:sp>
      <p:pic>
        <p:nvPicPr>
          <p:cNvPr id="5" name="Bilde 4"/>
          <p:cNvPicPr>
            <a:picLocks noChangeAspect="1"/>
          </p:cNvPicPr>
          <p:nvPr/>
        </p:nvPicPr>
        <p:blipFill>
          <a:blip r:embed="rId2"/>
          <a:stretch>
            <a:fillRect/>
          </a:stretch>
        </p:blipFill>
        <p:spPr>
          <a:xfrm>
            <a:off x="827584" y="1851670"/>
            <a:ext cx="2175670" cy="648072"/>
          </a:xfrm>
          <a:prstGeom prst="rect">
            <a:avLst/>
          </a:prstGeom>
        </p:spPr>
      </p:pic>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13</a:t>
            </a:fld>
            <a:r>
              <a:rPr lang="nb-NO">
                <a:solidFill>
                  <a:prstClr val="white"/>
                </a:solidFill>
              </a:rPr>
              <a:t> </a:t>
            </a:r>
            <a:endParaRPr lang="nb-NO" dirty="0">
              <a:solidFill>
                <a:prstClr val="white"/>
              </a:solidFill>
            </a:endParaRPr>
          </a:p>
        </p:txBody>
      </p:sp>
      <p:pic>
        <p:nvPicPr>
          <p:cNvPr id="6" name="Bilde 5"/>
          <p:cNvPicPr>
            <a:picLocks noChangeAspect="1"/>
          </p:cNvPicPr>
          <p:nvPr/>
        </p:nvPicPr>
        <p:blipFill>
          <a:blip r:embed="rId3"/>
          <a:stretch>
            <a:fillRect/>
          </a:stretch>
        </p:blipFill>
        <p:spPr>
          <a:xfrm>
            <a:off x="1043608" y="2859782"/>
            <a:ext cx="2072705" cy="851917"/>
          </a:xfrm>
          <a:prstGeom prst="rect">
            <a:avLst/>
          </a:prstGeom>
        </p:spPr>
      </p:pic>
      <p:pic>
        <p:nvPicPr>
          <p:cNvPr id="7" name="Bilde 6"/>
          <p:cNvPicPr>
            <a:picLocks noChangeAspect="1"/>
          </p:cNvPicPr>
          <p:nvPr/>
        </p:nvPicPr>
        <p:blipFill>
          <a:blip r:embed="rId4"/>
          <a:stretch>
            <a:fillRect/>
          </a:stretch>
        </p:blipFill>
        <p:spPr>
          <a:xfrm>
            <a:off x="3491880" y="2907651"/>
            <a:ext cx="2200647" cy="830305"/>
          </a:xfrm>
          <a:prstGeom prst="rect">
            <a:avLst/>
          </a:prstGeom>
        </p:spPr>
      </p:pic>
      <p:pic>
        <p:nvPicPr>
          <p:cNvPr id="8" name="Bilde 7"/>
          <p:cNvPicPr>
            <a:picLocks noChangeAspect="1"/>
          </p:cNvPicPr>
          <p:nvPr/>
        </p:nvPicPr>
        <p:blipFill>
          <a:blip r:embed="rId5"/>
          <a:stretch>
            <a:fillRect/>
          </a:stretch>
        </p:blipFill>
        <p:spPr>
          <a:xfrm>
            <a:off x="5993973" y="3140199"/>
            <a:ext cx="2571750" cy="571500"/>
          </a:xfrm>
          <a:prstGeom prst="rect">
            <a:avLst/>
          </a:prstGeom>
        </p:spPr>
      </p:pic>
      <p:pic>
        <p:nvPicPr>
          <p:cNvPr id="9" name="Bilde 8"/>
          <p:cNvPicPr>
            <a:picLocks noChangeAspect="1"/>
          </p:cNvPicPr>
          <p:nvPr/>
        </p:nvPicPr>
        <p:blipFill>
          <a:blip r:embed="rId6"/>
          <a:stretch>
            <a:fillRect/>
          </a:stretch>
        </p:blipFill>
        <p:spPr>
          <a:xfrm>
            <a:off x="3347865" y="1837137"/>
            <a:ext cx="2808312" cy="643063"/>
          </a:xfrm>
          <a:prstGeom prst="rect">
            <a:avLst/>
          </a:prstGeom>
        </p:spPr>
      </p:pic>
      <p:pic>
        <p:nvPicPr>
          <p:cNvPr id="10" name="Bilde 9"/>
          <p:cNvPicPr>
            <a:picLocks noChangeAspect="1"/>
          </p:cNvPicPr>
          <p:nvPr/>
        </p:nvPicPr>
        <p:blipFill>
          <a:blip r:embed="rId7"/>
          <a:stretch>
            <a:fillRect/>
          </a:stretch>
        </p:blipFill>
        <p:spPr>
          <a:xfrm>
            <a:off x="6516216" y="1867225"/>
            <a:ext cx="1819275" cy="628650"/>
          </a:xfrm>
          <a:prstGeom prst="rect">
            <a:avLst/>
          </a:prstGeom>
        </p:spPr>
      </p:pic>
    </p:spTree>
    <p:extLst>
      <p:ext uri="{BB962C8B-B14F-4D97-AF65-F5344CB8AC3E}">
        <p14:creationId xmlns:p14="http://schemas.microsoft.com/office/powerpoint/2010/main" val="3082051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type="body" sz="quarter" idx="11"/>
          </p:nvPr>
        </p:nvSpPr>
        <p:spPr>
          <a:xfrm>
            <a:off x="1440000" y="1800000"/>
            <a:ext cx="2545366" cy="1401116"/>
          </a:xfrm>
        </p:spPr>
        <p:txBody>
          <a:bodyPr/>
          <a:lstStyle/>
          <a:p>
            <a:r>
              <a:rPr lang="nb-NO" sz="1200" dirty="0">
                <a:latin typeface="Arial" panose="020B0604020202020204" pitchFamily="34" charset="0"/>
                <a:cs typeface="Arial" panose="020B0604020202020204" pitchFamily="34" charset="0"/>
              </a:rPr>
              <a:t>Aluminium</a:t>
            </a:r>
          </a:p>
          <a:p>
            <a:r>
              <a:rPr lang="nb-NO" sz="1200" dirty="0">
                <a:latin typeface="Arial" panose="020B0604020202020204" pitchFamily="34" charset="0"/>
                <a:cs typeface="Arial" panose="020B0604020202020204" pitchFamily="34" charset="0"/>
              </a:rPr>
              <a:t>Rustbestandig stål</a:t>
            </a:r>
          </a:p>
          <a:p>
            <a:r>
              <a:rPr lang="nb-NO" sz="1200" dirty="0">
                <a:latin typeface="Arial" panose="020B0604020202020204" pitchFamily="34" charset="0"/>
                <a:cs typeface="Arial" panose="020B0604020202020204" pitchFamily="34" charset="0"/>
              </a:rPr>
              <a:t>Titan</a:t>
            </a:r>
          </a:p>
          <a:p>
            <a:r>
              <a:rPr lang="nb-NO" sz="1200" dirty="0">
                <a:latin typeface="Arial" panose="020B0604020202020204" pitchFamily="34" charset="0"/>
                <a:cs typeface="Arial" panose="020B0604020202020204" pitchFamily="34" charset="0"/>
              </a:rPr>
              <a:t>Plast</a:t>
            </a:r>
          </a:p>
          <a:p>
            <a:r>
              <a:rPr lang="nb-NO" sz="1200" dirty="0">
                <a:latin typeface="Arial" panose="020B0604020202020204" pitchFamily="34" charset="0"/>
                <a:cs typeface="Arial" panose="020B0604020202020204" pitchFamily="34" charset="0"/>
              </a:rPr>
              <a:t>Kobber</a:t>
            </a:r>
          </a:p>
        </p:txBody>
      </p:sp>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14</a:t>
            </a:fld>
            <a:r>
              <a:rPr lang="nb-NO">
                <a:solidFill>
                  <a:prstClr val="white"/>
                </a:solidFill>
              </a:rPr>
              <a:t> </a:t>
            </a:r>
            <a:endParaRPr lang="nb-NO" dirty="0">
              <a:solidFill>
                <a:prstClr val="white"/>
              </a:solidFill>
            </a:endParaRPr>
          </a:p>
        </p:txBody>
      </p:sp>
      <p:sp>
        <p:nvSpPr>
          <p:cNvPr id="5" name="Tittel 4"/>
          <p:cNvSpPr>
            <a:spLocks noGrp="1"/>
          </p:cNvSpPr>
          <p:nvPr>
            <p:ph type="title" idx="4294967295"/>
          </p:nvPr>
        </p:nvSpPr>
        <p:spPr>
          <a:xfrm>
            <a:off x="1440000" y="540000"/>
            <a:ext cx="7772400" cy="628650"/>
          </a:xfrm>
          <a:prstGeom prst="rect">
            <a:avLst/>
          </a:prstGeom>
        </p:spPr>
        <p:txBody>
          <a:bodyPr/>
          <a:lstStyle/>
          <a:p>
            <a:r>
              <a:rPr lang="nb-NO" sz="2000" b="1" dirty="0">
                <a:solidFill>
                  <a:srgbClr val="4D4D4D"/>
                </a:solidFill>
              </a:rPr>
              <a:t>Plate &amp; Sveis</a:t>
            </a:r>
          </a:p>
        </p:txBody>
      </p:sp>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sp>
        <p:nvSpPr>
          <p:cNvPr id="10" name="Rektangel 9"/>
          <p:cNvSpPr/>
          <p:nvPr/>
        </p:nvSpPr>
        <p:spPr>
          <a:xfrm>
            <a:off x="1440000" y="1080000"/>
            <a:ext cx="7092376" cy="553998"/>
          </a:xfrm>
          <a:prstGeom prst="rect">
            <a:avLst/>
          </a:prstGeom>
        </p:spPr>
        <p:txBody>
          <a:bodyPr wrap="square">
            <a:spAutoFit/>
          </a:bodyPr>
          <a:lstStyle/>
          <a:p>
            <a:r>
              <a:rPr lang="nb-NO" sz="1000" dirty="0">
                <a:latin typeface="Arial" panose="020B0604020202020204" pitchFamily="34" charset="0"/>
                <a:cs typeface="Arial" panose="020B0604020202020204" pitchFamily="34" charset="0"/>
              </a:rPr>
              <a:t>Astrup fremstår i dag som landets ledende lagerholder av aluminium, rustfritt, plast og øvrige metaller til mekanisk industri.</a:t>
            </a:r>
          </a:p>
          <a:p>
            <a:r>
              <a:rPr lang="nb-NO" sz="1000" dirty="0">
                <a:latin typeface="Arial" panose="020B0604020202020204" pitchFamily="34" charset="0"/>
                <a:cs typeface="Arial" panose="020B0604020202020204" pitchFamily="34" charset="0"/>
              </a:rPr>
              <a:t>Fra våre to lager i Oslo og Bergen forsyner vi regelmessig alle deler av landet. I tillegg til vårt rikholdige lagerprogram, leverer vi også til prosjekter basert på leveranser fra vår leverandører.</a:t>
            </a:r>
          </a:p>
        </p:txBody>
      </p:sp>
      <p:grpSp>
        <p:nvGrpSpPr>
          <p:cNvPr id="6" name="Gruppe 5"/>
          <p:cNvGrpSpPr/>
          <p:nvPr/>
        </p:nvGrpSpPr>
        <p:grpSpPr>
          <a:xfrm>
            <a:off x="3600000" y="1800000"/>
            <a:ext cx="3960000" cy="1260000"/>
            <a:chOff x="3240000" y="1800000"/>
            <a:chExt cx="4932400" cy="1620000"/>
          </a:xfrm>
        </p:grpSpPr>
        <p:pic>
          <p:nvPicPr>
            <p:cNvPr id="12" name="Bil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00" y="1800000"/>
              <a:ext cx="2431907" cy="1620000"/>
            </a:xfrm>
            <a:prstGeom prst="rect">
              <a:avLst/>
            </a:prstGeom>
          </p:spPr>
        </p:pic>
        <p:pic>
          <p:nvPicPr>
            <p:cNvPr id="13" name="Bil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2401" y="1800000"/>
              <a:ext cx="2419999" cy="1620000"/>
            </a:xfrm>
            <a:prstGeom prst="rect">
              <a:avLst/>
            </a:prstGeom>
          </p:spPr>
        </p:pic>
      </p:grpSp>
    </p:spTree>
    <p:extLst>
      <p:ext uri="{BB962C8B-B14F-4D97-AF65-F5344CB8AC3E}">
        <p14:creationId xmlns:p14="http://schemas.microsoft.com/office/powerpoint/2010/main" val="2649099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lstStyle/>
          <a:p>
            <a:r>
              <a:rPr lang="nb-NO" dirty="0"/>
              <a:t>Referanser Plate &amp; Sveis</a:t>
            </a:r>
          </a:p>
        </p:txBody>
      </p:sp>
      <p:pic>
        <p:nvPicPr>
          <p:cNvPr id="8" name="Bilde 7"/>
          <p:cNvPicPr>
            <a:picLocks noChangeAspect="1"/>
          </p:cNvPicPr>
          <p:nvPr/>
        </p:nvPicPr>
        <p:blipFill>
          <a:blip r:embed="rId2"/>
          <a:stretch>
            <a:fillRect/>
          </a:stretch>
        </p:blipFill>
        <p:spPr>
          <a:xfrm>
            <a:off x="3465975" y="1911672"/>
            <a:ext cx="2486025" cy="819150"/>
          </a:xfrm>
          <a:prstGeom prst="rect">
            <a:avLst/>
          </a:prstGeom>
        </p:spPr>
      </p:pic>
      <p:pic>
        <p:nvPicPr>
          <p:cNvPr id="12" name="Bilde 11"/>
          <p:cNvPicPr>
            <a:picLocks noChangeAspect="1"/>
          </p:cNvPicPr>
          <p:nvPr/>
        </p:nvPicPr>
        <p:blipFill>
          <a:blip r:embed="rId3"/>
          <a:stretch>
            <a:fillRect/>
          </a:stretch>
        </p:blipFill>
        <p:spPr>
          <a:xfrm>
            <a:off x="1067598" y="3579862"/>
            <a:ext cx="2180749" cy="578890"/>
          </a:xfrm>
          <a:prstGeom prst="rect">
            <a:avLst/>
          </a:prstGeom>
        </p:spPr>
      </p:pic>
      <p:pic>
        <p:nvPicPr>
          <p:cNvPr id="13" name="Bilde 12"/>
          <p:cNvPicPr>
            <a:picLocks noChangeAspect="1"/>
          </p:cNvPicPr>
          <p:nvPr/>
        </p:nvPicPr>
        <p:blipFill>
          <a:blip r:embed="rId4"/>
          <a:stretch>
            <a:fillRect/>
          </a:stretch>
        </p:blipFill>
        <p:spPr>
          <a:xfrm>
            <a:off x="6040811" y="3465603"/>
            <a:ext cx="2304255" cy="719247"/>
          </a:xfrm>
          <a:prstGeom prst="rect">
            <a:avLst/>
          </a:prstGeom>
        </p:spPr>
      </p:pic>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15</a:t>
            </a:fld>
            <a:r>
              <a:rPr lang="nb-NO">
                <a:solidFill>
                  <a:prstClr val="white"/>
                </a:solidFill>
              </a:rPr>
              <a:t> </a:t>
            </a:r>
            <a:endParaRPr lang="nb-NO" dirty="0">
              <a:solidFill>
                <a:prstClr val="white"/>
              </a:solidFill>
            </a:endParaRPr>
          </a:p>
        </p:txBody>
      </p:sp>
      <p:pic>
        <p:nvPicPr>
          <p:cNvPr id="5" name="Bilde 4"/>
          <p:cNvPicPr>
            <a:picLocks noChangeAspect="1"/>
          </p:cNvPicPr>
          <p:nvPr/>
        </p:nvPicPr>
        <p:blipFill>
          <a:blip r:embed="rId5"/>
          <a:stretch>
            <a:fillRect/>
          </a:stretch>
        </p:blipFill>
        <p:spPr>
          <a:xfrm>
            <a:off x="971600" y="1517963"/>
            <a:ext cx="2344585" cy="1108925"/>
          </a:xfrm>
          <a:prstGeom prst="rect">
            <a:avLst/>
          </a:prstGeom>
        </p:spPr>
      </p:pic>
      <p:pic>
        <p:nvPicPr>
          <p:cNvPr id="6" name="Bilde 5"/>
          <p:cNvPicPr>
            <a:picLocks noChangeAspect="1"/>
          </p:cNvPicPr>
          <p:nvPr/>
        </p:nvPicPr>
        <p:blipFill>
          <a:blip r:embed="rId6"/>
          <a:stretch>
            <a:fillRect/>
          </a:stretch>
        </p:blipFill>
        <p:spPr>
          <a:xfrm>
            <a:off x="5962161" y="1950202"/>
            <a:ext cx="2257425" cy="676275"/>
          </a:xfrm>
          <a:prstGeom prst="rect">
            <a:avLst/>
          </a:prstGeom>
        </p:spPr>
      </p:pic>
      <p:pic>
        <p:nvPicPr>
          <p:cNvPr id="11" name="Bilde 10"/>
          <p:cNvPicPr>
            <a:picLocks noChangeAspect="1"/>
          </p:cNvPicPr>
          <p:nvPr/>
        </p:nvPicPr>
        <p:blipFill>
          <a:blip r:embed="rId7"/>
          <a:stretch>
            <a:fillRect/>
          </a:stretch>
        </p:blipFill>
        <p:spPr>
          <a:xfrm>
            <a:off x="3563888" y="2828755"/>
            <a:ext cx="3629051" cy="523489"/>
          </a:xfrm>
          <a:prstGeom prst="rect">
            <a:avLst/>
          </a:prstGeom>
        </p:spPr>
      </p:pic>
      <p:pic>
        <p:nvPicPr>
          <p:cNvPr id="14" name="Bilde 13"/>
          <p:cNvPicPr>
            <a:picLocks noChangeAspect="1"/>
          </p:cNvPicPr>
          <p:nvPr/>
        </p:nvPicPr>
        <p:blipFill>
          <a:blip r:embed="rId8"/>
          <a:stretch>
            <a:fillRect/>
          </a:stretch>
        </p:blipFill>
        <p:spPr>
          <a:xfrm>
            <a:off x="3707904" y="3636529"/>
            <a:ext cx="1969534" cy="489470"/>
          </a:xfrm>
          <a:prstGeom prst="rect">
            <a:avLst/>
          </a:prstGeom>
        </p:spPr>
      </p:pic>
      <p:pic>
        <p:nvPicPr>
          <p:cNvPr id="9" name="Bilde 8">
            <a:extLst>
              <a:ext uri="{FF2B5EF4-FFF2-40B4-BE49-F238E27FC236}">
                <a16:creationId xmlns:a16="http://schemas.microsoft.com/office/drawing/2014/main" id="{9C38C391-3FAD-42AA-9A68-37791B72F99D}"/>
              </a:ext>
            </a:extLst>
          </p:cNvPr>
          <p:cNvPicPr>
            <a:picLocks noChangeAspect="1"/>
          </p:cNvPicPr>
          <p:nvPr/>
        </p:nvPicPr>
        <p:blipFill>
          <a:blip r:embed="rId9"/>
          <a:stretch>
            <a:fillRect/>
          </a:stretch>
        </p:blipFill>
        <p:spPr>
          <a:xfrm>
            <a:off x="1027575" y="2730822"/>
            <a:ext cx="2438400" cy="666750"/>
          </a:xfrm>
          <a:prstGeom prst="rect">
            <a:avLst/>
          </a:prstGeom>
        </p:spPr>
      </p:pic>
    </p:spTree>
    <p:extLst>
      <p:ext uri="{BB962C8B-B14F-4D97-AF65-F5344CB8AC3E}">
        <p14:creationId xmlns:p14="http://schemas.microsoft.com/office/powerpoint/2010/main" val="370687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type="body" sz="quarter" idx="11"/>
          </p:nvPr>
        </p:nvSpPr>
        <p:spPr>
          <a:xfrm>
            <a:off x="1080000" y="1800000"/>
            <a:ext cx="3096869" cy="1203798"/>
          </a:xfrm>
        </p:spPr>
        <p:txBody>
          <a:bodyPr numCol="2"/>
          <a:lstStyle/>
          <a:p>
            <a:r>
              <a:rPr lang="nb-NO" sz="1200" dirty="0">
                <a:latin typeface="Arial" panose="020B0604020202020204" pitchFamily="34" charset="0"/>
                <a:cs typeface="Arial" panose="020B0604020202020204" pitchFamily="34" charset="0"/>
              </a:rPr>
              <a:t>Aluminium</a:t>
            </a:r>
          </a:p>
          <a:p>
            <a:r>
              <a:rPr lang="nb-NO" sz="1200" dirty="0">
                <a:latin typeface="Arial" panose="020B0604020202020204" pitchFamily="34" charset="0"/>
                <a:cs typeface="Arial" panose="020B0604020202020204" pitchFamily="34" charset="0"/>
              </a:rPr>
              <a:t>Kobber</a:t>
            </a:r>
          </a:p>
          <a:p>
            <a:r>
              <a:rPr lang="nb-NO" sz="1200" dirty="0">
                <a:latin typeface="Arial" panose="020B0604020202020204" pitchFamily="34" charset="0"/>
                <a:cs typeface="Arial" panose="020B0604020202020204" pitchFamily="34" charset="0"/>
              </a:rPr>
              <a:t>Sink</a:t>
            </a:r>
          </a:p>
          <a:p>
            <a:r>
              <a:rPr lang="nb-NO" sz="1200" dirty="0">
                <a:latin typeface="Arial" panose="020B0604020202020204" pitchFamily="34" charset="0"/>
                <a:cs typeface="Arial" panose="020B0604020202020204" pitchFamily="34" charset="0"/>
              </a:rPr>
              <a:t>Bly</a:t>
            </a:r>
          </a:p>
          <a:p>
            <a:r>
              <a:rPr lang="nb-NO" sz="1200" dirty="0">
                <a:latin typeface="Arial" panose="020B0604020202020204" pitchFamily="34" charset="0"/>
                <a:cs typeface="Arial" panose="020B0604020202020204" pitchFamily="34" charset="0"/>
              </a:rPr>
              <a:t>Plast</a:t>
            </a:r>
          </a:p>
          <a:p>
            <a:r>
              <a:rPr lang="nb-NO" sz="1200" dirty="0">
                <a:latin typeface="Arial" panose="020B0604020202020204" pitchFamily="34" charset="0"/>
                <a:cs typeface="Arial" panose="020B0604020202020204" pitchFamily="34" charset="0"/>
              </a:rPr>
              <a:t>Fasadesystemer</a:t>
            </a:r>
          </a:p>
          <a:p>
            <a:r>
              <a:rPr lang="nb-NO" sz="1200" dirty="0">
                <a:latin typeface="Arial" panose="020B0604020202020204" pitchFamily="34" charset="0"/>
                <a:cs typeface="Arial" panose="020B0604020202020204" pitchFamily="34" charset="0"/>
              </a:rPr>
              <a:t>Gangbaner</a:t>
            </a:r>
          </a:p>
          <a:p>
            <a:r>
              <a:rPr lang="nb-NO" sz="1200" dirty="0">
                <a:latin typeface="Arial" panose="020B0604020202020204" pitchFamily="34" charset="0"/>
                <a:cs typeface="Arial" panose="020B0604020202020204" pitchFamily="34" charset="0"/>
              </a:rPr>
              <a:t>Byggprofilsystemer</a:t>
            </a:r>
          </a:p>
          <a:p>
            <a:r>
              <a:rPr lang="nb-NO" sz="1200" dirty="0">
                <a:latin typeface="Arial" panose="020B0604020202020204" pitchFamily="34" charset="0"/>
                <a:cs typeface="Arial" panose="020B0604020202020204" pitchFamily="34" charset="0"/>
              </a:rPr>
              <a:t>Rustbestandig stål</a:t>
            </a:r>
          </a:p>
        </p:txBody>
      </p:sp>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16</a:t>
            </a:fld>
            <a:r>
              <a:rPr lang="nb-NO">
                <a:solidFill>
                  <a:prstClr val="white"/>
                </a:solidFill>
              </a:rPr>
              <a:t> </a:t>
            </a:r>
            <a:endParaRPr lang="nb-NO" dirty="0">
              <a:solidFill>
                <a:prstClr val="white"/>
              </a:solidFill>
            </a:endParaRPr>
          </a:p>
        </p:txBody>
      </p:sp>
      <p:sp>
        <p:nvSpPr>
          <p:cNvPr id="5" name="Tittel 4"/>
          <p:cNvSpPr>
            <a:spLocks noGrp="1"/>
          </p:cNvSpPr>
          <p:nvPr>
            <p:ph type="title" idx="4294967295"/>
          </p:nvPr>
        </p:nvSpPr>
        <p:spPr>
          <a:xfrm>
            <a:off x="1440000" y="540000"/>
            <a:ext cx="7772400" cy="628650"/>
          </a:xfrm>
          <a:prstGeom prst="rect">
            <a:avLst/>
          </a:prstGeom>
        </p:spPr>
        <p:txBody>
          <a:bodyPr/>
          <a:lstStyle/>
          <a:p>
            <a:r>
              <a:rPr lang="nb-NO" sz="2000" b="1" dirty="0">
                <a:solidFill>
                  <a:srgbClr val="4D4D4D"/>
                </a:solidFill>
              </a:rPr>
              <a:t>Bygg</a:t>
            </a:r>
          </a:p>
        </p:txBody>
      </p:sp>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sp>
        <p:nvSpPr>
          <p:cNvPr id="10" name="Rektangel 9"/>
          <p:cNvSpPr/>
          <p:nvPr/>
        </p:nvSpPr>
        <p:spPr>
          <a:xfrm>
            <a:off x="1080000" y="1080000"/>
            <a:ext cx="7704856" cy="553998"/>
          </a:xfrm>
          <a:prstGeom prst="rect">
            <a:avLst/>
          </a:prstGeom>
        </p:spPr>
        <p:txBody>
          <a:bodyPr wrap="square">
            <a:spAutoFit/>
          </a:bodyPr>
          <a:lstStyle/>
          <a:p>
            <a:r>
              <a:rPr lang="nb-NO" sz="1000" dirty="0">
                <a:latin typeface="Arial" panose="020B0604020202020204" pitchFamily="34" charset="0"/>
                <a:cs typeface="Arial" panose="020B0604020202020204" pitchFamily="34" charset="0"/>
              </a:rPr>
              <a:t>Astrup har som målsetning å være den beste leverandøren innen plane materialer til byggebransjen i Norge. Vi vil være en spennende samarbeidspartner for byggebransjen, og leverer i dag plater og bånd i materialer som aluminium, rustfritt, kobber, sink og plast.</a:t>
            </a:r>
          </a:p>
          <a:p>
            <a:r>
              <a:rPr lang="nb-NO" sz="1000" dirty="0">
                <a:latin typeface="Arial" panose="020B0604020202020204" pitchFamily="34" charset="0"/>
                <a:cs typeface="Arial" panose="020B0604020202020204" pitchFamily="34" charset="0"/>
              </a:rPr>
              <a:t>Vi markedsfører også HUECK aluminium fasadesystem for dører, vinduer og glassfasader.</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7" y="1800000"/>
            <a:ext cx="2665494" cy="1779862"/>
          </a:xfrm>
          <a:prstGeom prst="rect">
            <a:avLst/>
          </a:prstGeom>
        </p:spPr>
      </p:pic>
    </p:spTree>
    <p:extLst>
      <p:ext uri="{BB962C8B-B14F-4D97-AF65-F5344CB8AC3E}">
        <p14:creationId xmlns:p14="http://schemas.microsoft.com/office/powerpoint/2010/main" val="3830609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1149196" y="533880"/>
            <a:ext cx="7092901" cy="754062"/>
          </a:xfrm>
        </p:spPr>
        <p:txBody>
          <a:bodyPr/>
          <a:lstStyle/>
          <a:p>
            <a:r>
              <a:rPr lang="nb-NO" dirty="0"/>
              <a:t>Referanser bygg</a:t>
            </a:r>
          </a:p>
        </p:txBody>
      </p:sp>
      <p:sp>
        <p:nvSpPr>
          <p:cNvPr id="3" name="Plassholder for tekst 2"/>
          <p:cNvSpPr>
            <a:spLocks noGrp="1"/>
          </p:cNvSpPr>
          <p:nvPr>
            <p:ph type="body" sz="quarter" idx="12"/>
          </p:nvPr>
        </p:nvSpPr>
        <p:spPr/>
        <p:txBody>
          <a:bodyPr/>
          <a:lstStyle/>
          <a:p>
            <a:endParaRPr lang="nb-NO" dirty="0"/>
          </a:p>
          <a:p>
            <a:endParaRPr lang="nb-NO" dirty="0"/>
          </a:p>
          <a:p>
            <a:r>
              <a:rPr lang="nb-NO" dirty="0"/>
              <a:t>Comfort Hotell Porsgrunn	Skøyen atrium	    Rånåsfoss Kraftstasjon</a:t>
            </a:r>
          </a:p>
          <a:p>
            <a:r>
              <a:rPr lang="nb-NO" dirty="0"/>
              <a:t>Rimex rustbestandig stål	Eloksert aluminium	    Kobber	</a:t>
            </a:r>
          </a:p>
          <a:p>
            <a:endParaRPr lang="nb-NO" dirty="0"/>
          </a:p>
          <a:p>
            <a:endParaRPr lang="nb-NO" dirty="0"/>
          </a:p>
          <a:p>
            <a:endParaRPr lang="nb-NO" dirty="0"/>
          </a:p>
          <a:p>
            <a:endParaRPr lang="nb-NO" dirty="0"/>
          </a:p>
          <a:p>
            <a:endParaRPr lang="nb-NO" dirty="0"/>
          </a:p>
          <a:p>
            <a:endParaRPr lang="nb-NO" dirty="0"/>
          </a:p>
          <a:p>
            <a:r>
              <a:rPr lang="nb-NO" dirty="0"/>
              <a:t>Høgskolen i Bergen	    Stovner Senter Oslo	       Oslo Skatehall</a:t>
            </a:r>
          </a:p>
          <a:p>
            <a:r>
              <a:rPr lang="nb-NO" dirty="0"/>
              <a:t>Ubehandlet aluminium </a:t>
            </a:r>
            <a:r>
              <a:rPr lang="nb-NO"/>
              <a:t>Natureloksert aluminium</a:t>
            </a:r>
            <a:endParaRPr lang="nb-NO" dirty="0"/>
          </a:p>
        </p:txBody>
      </p:sp>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17</a:t>
            </a:fld>
            <a:r>
              <a:rPr lang="nb-NO">
                <a:solidFill>
                  <a:prstClr val="white"/>
                </a:solidFill>
              </a:rPr>
              <a:t> </a:t>
            </a:r>
            <a:endParaRPr lang="nb-NO" dirty="0">
              <a:solidFill>
                <a:prstClr val="white"/>
              </a:solidFill>
            </a:endParaRPr>
          </a:p>
        </p:txBody>
      </p:sp>
      <p:pic>
        <p:nvPicPr>
          <p:cNvPr id="5" name="Bilde 4"/>
          <p:cNvPicPr>
            <a:picLocks noChangeAspect="1"/>
          </p:cNvPicPr>
          <p:nvPr/>
        </p:nvPicPr>
        <p:blipFill>
          <a:blip r:embed="rId2"/>
          <a:stretch>
            <a:fillRect/>
          </a:stretch>
        </p:blipFill>
        <p:spPr>
          <a:xfrm>
            <a:off x="1198070" y="1112436"/>
            <a:ext cx="1573729" cy="1193863"/>
          </a:xfrm>
          <a:prstGeom prst="rect">
            <a:avLst/>
          </a:prstGeom>
        </p:spPr>
      </p:pic>
      <p:pic>
        <p:nvPicPr>
          <p:cNvPr id="6" name="Bilde 5"/>
          <p:cNvPicPr>
            <a:picLocks noChangeAspect="1"/>
          </p:cNvPicPr>
          <p:nvPr/>
        </p:nvPicPr>
        <p:blipFill>
          <a:blip r:embed="rId3"/>
          <a:stretch>
            <a:fillRect/>
          </a:stretch>
        </p:blipFill>
        <p:spPr>
          <a:xfrm>
            <a:off x="2934768" y="1116617"/>
            <a:ext cx="1391424" cy="1189682"/>
          </a:xfrm>
          <a:prstGeom prst="rect">
            <a:avLst/>
          </a:prstGeom>
        </p:spPr>
      </p:pic>
      <p:pic>
        <p:nvPicPr>
          <p:cNvPr id="7" name="Bilde 6"/>
          <p:cNvPicPr>
            <a:picLocks noChangeAspect="1"/>
          </p:cNvPicPr>
          <p:nvPr/>
        </p:nvPicPr>
        <p:blipFill>
          <a:blip r:embed="rId4"/>
          <a:stretch>
            <a:fillRect/>
          </a:stretch>
        </p:blipFill>
        <p:spPr>
          <a:xfrm flipH="1">
            <a:off x="4644007" y="1109347"/>
            <a:ext cx="1952547" cy="1196952"/>
          </a:xfrm>
          <a:prstGeom prst="rect">
            <a:avLst/>
          </a:prstGeom>
        </p:spPr>
      </p:pic>
      <p:pic>
        <p:nvPicPr>
          <p:cNvPr id="8" name="Bilde 7"/>
          <p:cNvPicPr>
            <a:picLocks noChangeAspect="1"/>
          </p:cNvPicPr>
          <p:nvPr/>
        </p:nvPicPr>
        <p:blipFill>
          <a:blip r:embed="rId5"/>
          <a:stretch>
            <a:fillRect/>
          </a:stretch>
        </p:blipFill>
        <p:spPr>
          <a:xfrm>
            <a:off x="1198070" y="2869945"/>
            <a:ext cx="1412143" cy="1153582"/>
          </a:xfrm>
          <a:prstGeom prst="rect">
            <a:avLst/>
          </a:prstGeom>
        </p:spPr>
      </p:pic>
      <p:pic>
        <p:nvPicPr>
          <p:cNvPr id="10" name="Bilde 9"/>
          <p:cNvPicPr>
            <a:picLocks noChangeAspect="1"/>
          </p:cNvPicPr>
          <p:nvPr/>
        </p:nvPicPr>
        <p:blipFill>
          <a:blip r:embed="rId6"/>
          <a:stretch>
            <a:fillRect/>
          </a:stretch>
        </p:blipFill>
        <p:spPr>
          <a:xfrm>
            <a:off x="4788024" y="2903749"/>
            <a:ext cx="1708303" cy="1142406"/>
          </a:xfrm>
          <a:prstGeom prst="rect">
            <a:avLst/>
          </a:prstGeom>
        </p:spPr>
      </p:pic>
      <p:pic>
        <p:nvPicPr>
          <p:cNvPr id="11" name="Bilde 10"/>
          <p:cNvPicPr>
            <a:picLocks noChangeAspect="1"/>
          </p:cNvPicPr>
          <p:nvPr/>
        </p:nvPicPr>
        <p:blipFill>
          <a:blip r:embed="rId7"/>
          <a:stretch>
            <a:fillRect/>
          </a:stretch>
        </p:blipFill>
        <p:spPr>
          <a:xfrm>
            <a:off x="2708504" y="2881766"/>
            <a:ext cx="2049819" cy="1134491"/>
          </a:xfrm>
          <a:prstGeom prst="rect">
            <a:avLst/>
          </a:prstGeom>
        </p:spPr>
      </p:pic>
    </p:spTree>
    <p:extLst>
      <p:ext uri="{BB962C8B-B14F-4D97-AF65-F5344CB8AC3E}">
        <p14:creationId xmlns:p14="http://schemas.microsoft.com/office/powerpoint/2010/main" val="347918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type="body" sz="quarter" idx="11"/>
          </p:nvPr>
        </p:nvSpPr>
        <p:spPr>
          <a:xfrm>
            <a:off x="1440000" y="1800000"/>
            <a:ext cx="2736829" cy="2355926"/>
          </a:xfrm>
        </p:spPr>
        <p:txBody>
          <a:bodyPr numCol="2"/>
          <a:lstStyle/>
          <a:p>
            <a:r>
              <a:rPr lang="nb-NO" sz="1200" dirty="0">
                <a:latin typeface="Arial" panose="020B0604020202020204" pitchFamily="34" charset="0"/>
                <a:cs typeface="Arial" panose="020B0604020202020204" pitchFamily="34" charset="0"/>
              </a:rPr>
              <a:t>Plast</a:t>
            </a:r>
          </a:p>
          <a:p>
            <a:r>
              <a:rPr lang="nb-NO" sz="1200" dirty="0">
                <a:latin typeface="Arial" panose="020B0604020202020204" pitchFamily="34" charset="0"/>
                <a:cs typeface="Arial" panose="020B0604020202020204" pitchFamily="34" charset="0"/>
              </a:rPr>
              <a:t>Aluminium</a:t>
            </a:r>
          </a:p>
          <a:p>
            <a:r>
              <a:rPr lang="nb-NO" sz="1200" dirty="0">
                <a:latin typeface="Arial" panose="020B0604020202020204" pitchFamily="34" charset="0"/>
                <a:cs typeface="Arial" panose="020B0604020202020204" pitchFamily="34" charset="0"/>
              </a:rPr>
              <a:t>Messing</a:t>
            </a:r>
          </a:p>
          <a:p>
            <a:r>
              <a:rPr lang="nb-NO" sz="1200" dirty="0">
                <a:latin typeface="Arial" panose="020B0604020202020204" pitchFamily="34" charset="0"/>
                <a:cs typeface="Arial" panose="020B0604020202020204" pitchFamily="34" charset="0"/>
              </a:rPr>
              <a:t>Kobber</a:t>
            </a:r>
          </a:p>
          <a:p>
            <a:r>
              <a:rPr lang="nb-NO" sz="1200" dirty="0">
                <a:latin typeface="Arial" panose="020B0604020202020204" pitchFamily="34" charset="0"/>
                <a:cs typeface="Arial" panose="020B0604020202020204" pitchFamily="34" charset="0"/>
              </a:rPr>
              <a:t>RHEINZINK</a:t>
            </a:r>
          </a:p>
          <a:p>
            <a:r>
              <a:rPr lang="nb-NO" sz="1200" dirty="0">
                <a:latin typeface="Arial" panose="020B0604020202020204" pitchFamily="34" charset="0"/>
                <a:cs typeface="Arial" panose="020B0604020202020204" pitchFamily="34" charset="0"/>
              </a:rPr>
              <a:t>RIMEX</a:t>
            </a:r>
          </a:p>
          <a:p>
            <a:r>
              <a:rPr lang="nb-NO" sz="1200" dirty="0">
                <a:latin typeface="Arial" panose="020B0604020202020204" pitchFamily="34" charset="0"/>
                <a:cs typeface="Arial" panose="020B0604020202020204" pitchFamily="34" charset="0"/>
              </a:rPr>
              <a:t>Skilt</a:t>
            </a:r>
          </a:p>
          <a:p>
            <a:r>
              <a:rPr lang="nb-NO" sz="1200" dirty="0">
                <a:latin typeface="Arial" panose="020B0604020202020204" pitchFamily="34" charset="0"/>
                <a:cs typeface="Arial" panose="020B0604020202020204" pitchFamily="34" charset="0"/>
              </a:rPr>
              <a:t>Display</a:t>
            </a:r>
          </a:p>
          <a:p>
            <a:r>
              <a:rPr lang="nb-NO" sz="1200" dirty="0">
                <a:latin typeface="Arial" panose="020B0604020202020204" pitchFamily="34" charset="0"/>
                <a:cs typeface="Arial" panose="020B0604020202020204" pitchFamily="34" charset="0"/>
              </a:rPr>
              <a:t>Butikkinnredning</a:t>
            </a:r>
          </a:p>
        </p:txBody>
      </p:sp>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18</a:t>
            </a:fld>
            <a:r>
              <a:rPr lang="nb-NO">
                <a:solidFill>
                  <a:prstClr val="white"/>
                </a:solidFill>
              </a:rPr>
              <a:t> </a:t>
            </a:r>
            <a:endParaRPr lang="nb-NO" dirty="0">
              <a:solidFill>
                <a:prstClr val="white"/>
              </a:solidFill>
            </a:endParaRPr>
          </a:p>
        </p:txBody>
      </p:sp>
      <p:sp>
        <p:nvSpPr>
          <p:cNvPr id="5" name="Tittel 4"/>
          <p:cNvSpPr>
            <a:spLocks noGrp="1"/>
          </p:cNvSpPr>
          <p:nvPr>
            <p:ph type="title" idx="4294967295"/>
          </p:nvPr>
        </p:nvSpPr>
        <p:spPr>
          <a:xfrm>
            <a:off x="1440000" y="540000"/>
            <a:ext cx="7772400" cy="628650"/>
          </a:xfrm>
          <a:prstGeom prst="rect">
            <a:avLst/>
          </a:prstGeom>
        </p:spPr>
        <p:txBody>
          <a:bodyPr/>
          <a:lstStyle/>
          <a:p>
            <a:r>
              <a:rPr lang="nb-NO" sz="2000" b="1" dirty="0">
                <a:solidFill>
                  <a:srgbClr val="4D4D4D"/>
                </a:solidFill>
              </a:rPr>
              <a:t>Skilt og interiør</a:t>
            </a:r>
          </a:p>
        </p:txBody>
      </p:sp>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sp>
        <p:nvSpPr>
          <p:cNvPr id="9" name="Rektangel 8"/>
          <p:cNvSpPr/>
          <p:nvPr/>
        </p:nvSpPr>
        <p:spPr>
          <a:xfrm>
            <a:off x="1440000" y="1080000"/>
            <a:ext cx="7272808" cy="246221"/>
          </a:xfrm>
          <a:prstGeom prst="rect">
            <a:avLst/>
          </a:prstGeom>
        </p:spPr>
        <p:txBody>
          <a:bodyPr wrap="square">
            <a:spAutoFit/>
          </a:bodyPr>
          <a:lstStyle/>
          <a:p>
            <a:r>
              <a:rPr lang="nb-NO" sz="1000" dirty="0">
                <a:latin typeface="Arial" panose="020B0604020202020204" pitchFamily="34" charset="0"/>
                <a:cs typeface="Arial" panose="020B0604020202020204" pitchFamily="34" charset="0"/>
              </a:rPr>
              <a:t>Astrup lagerfører de fleste materialer for produksjon av ulike typer skilt, dekor og spennende interiørløsninger</a:t>
            </a:r>
          </a:p>
        </p:txBody>
      </p:sp>
      <p:pic>
        <p:nvPicPr>
          <p:cNvPr id="10" name="Bil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824125"/>
            <a:ext cx="2808312" cy="1870739"/>
          </a:xfrm>
          <a:prstGeom prst="rect">
            <a:avLst/>
          </a:prstGeom>
        </p:spPr>
      </p:pic>
    </p:spTree>
    <p:extLst>
      <p:ext uri="{BB962C8B-B14F-4D97-AF65-F5344CB8AC3E}">
        <p14:creationId xmlns:p14="http://schemas.microsoft.com/office/powerpoint/2010/main" val="3830609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type="body" sz="quarter" idx="11"/>
          </p:nvPr>
        </p:nvSpPr>
        <p:spPr>
          <a:xfrm>
            <a:off x="1440000" y="1800000"/>
            <a:ext cx="2916843" cy="1296144"/>
          </a:xfrm>
        </p:spPr>
        <p:txBody>
          <a:bodyPr numCol="2"/>
          <a:lstStyle/>
          <a:p>
            <a:r>
              <a:rPr lang="nb-NO" sz="1200" dirty="0">
                <a:latin typeface="Arial" panose="020B0604020202020204" pitchFamily="34" charset="0"/>
                <a:cs typeface="Arial" panose="020B0604020202020204" pitchFamily="34" charset="0"/>
              </a:rPr>
              <a:t>Kobberskinner</a:t>
            </a:r>
          </a:p>
          <a:p>
            <a:r>
              <a:rPr lang="nb-NO" sz="1200" dirty="0">
                <a:latin typeface="Arial" panose="020B0604020202020204" pitchFamily="34" charset="0"/>
                <a:cs typeface="Arial" panose="020B0604020202020204" pitchFamily="34" charset="0"/>
              </a:rPr>
              <a:t>Aluminium strømskinne</a:t>
            </a:r>
          </a:p>
          <a:p>
            <a:r>
              <a:rPr lang="nb-NO" sz="1200" dirty="0">
                <a:latin typeface="Arial" panose="020B0604020202020204" pitchFamily="34" charset="0"/>
                <a:cs typeface="Arial" panose="020B0604020202020204" pitchFamily="34" charset="0"/>
              </a:rPr>
              <a:t>PVC plater</a:t>
            </a:r>
          </a:p>
          <a:p>
            <a:r>
              <a:rPr lang="nb-NO" sz="1200" dirty="0">
                <a:latin typeface="Arial" panose="020B0604020202020204" pitchFamily="34" charset="0"/>
                <a:cs typeface="Arial" panose="020B0604020202020204" pitchFamily="34" charset="0"/>
              </a:rPr>
              <a:t>PC plater</a:t>
            </a:r>
          </a:p>
          <a:p>
            <a:r>
              <a:rPr lang="nb-NO" sz="1200" dirty="0">
                <a:latin typeface="Arial" panose="020B0604020202020204" pitchFamily="34" charset="0"/>
                <a:cs typeface="Arial" panose="020B0604020202020204" pitchFamily="34" charset="0"/>
              </a:rPr>
              <a:t>Elektroinstallatører</a:t>
            </a:r>
          </a:p>
          <a:p>
            <a:r>
              <a:rPr lang="nb-NO" sz="1200" dirty="0">
                <a:latin typeface="Arial" panose="020B0604020202020204" pitchFamily="34" charset="0"/>
                <a:cs typeface="Arial" panose="020B0604020202020204" pitchFamily="34" charset="0"/>
              </a:rPr>
              <a:t>Verksteder</a:t>
            </a:r>
          </a:p>
          <a:p>
            <a:r>
              <a:rPr lang="nb-NO" sz="1200" dirty="0">
                <a:latin typeface="Arial" panose="020B0604020202020204" pitchFamily="34" charset="0"/>
                <a:cs typeface="Arial" panose="020B0604020202020204" pitchFamily="34" charset="0"/>
              </a:rPr>
              <a:t>Kraftindustrien</a:t>
            </a:r>
          </a:p>
        </p:txBody>
      </p:sp>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19</a:t>
            </a:fld>
            <a:r>
              <a:rPr lang="nb-NO">
                <a:solidFill>
                  <a:prstClr val="white"/>
                </a:solidFill>
              </a:rPr>
              <a:t> </a:t>
            </a:r>
            <a:endParaRPr lang="nb-NO" dirty="0">
              <a:solidFill>
                <a:prstClr val="white"/>
              </a:solidFill>
            </a:endParaRPr>
          </a:p>
        </p:txBody>
      </p:sp>
      <p:sp>
        <p:nvSpPr>
          <p:cNvPr id="5" name="Tittel 4"/>
          <p:cNvSpPr>
            <a:spLocks noGrp="1"/>
          </p:cNvSpPr>
          <p:nvPr>
            <p:ph type="title" idx="4294967295"/>
          </p:nvPr>
        </p:nvSpPr>
        <p:spPr>
          <a:xfrm>
            <a:off x="1440000" y="540000"/>
            <a:ext cx="7772400" cy="628650"/>
          </a:xfrm>
          <a:prstGeom prst="rect">
            <a:avLst/>
          </a:prstGeom>
        </p:spPr>
        <p:txBody>
          <a:bodyPr/>
          <a:lstStyle/>
          <a:p>
            <a:r>
              <a:rPr lang="nb-NO" sz="2000" b="1" dirty="0">
                <a:solidFill>
                  <a:srgbClr val="4D4D4D"/>
                </a:solidFill>
              </a:rPr>
              <a:t>Elektromekanisk industri</a:t>
            </a:r>
          </a:p>
        </p:txBody>
      </p:sp>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grpSp>
        <p:nvGrpSpPr>
          <p:cNvPr id="6" name="Gruppe 5"/>
          <p:cNvGrpSpPr/>
          <p:nvPr/>
        </p:nvGrpSpPr>
        <p:grpSpPr>
          <a:xfrm>
            <a:off x="4500000" y="1800000"/>
            <a:ext cx="3960000" cy="1260000"/>
            <a:chOff x="3240000" y="1800000"/>
            <a:chExt cx="4950000" cy="1620000"/>
          </a:xfrm>
        </p:grpSpPr>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00" y="1800000"/>
              <a:ext cx="2430001" cy="1620000"/>
            </a:xfrm>
            <a:prstGeom prst="rect">
              <a:avLst/>
            </a:prstGeom>
          </p:spPr>
        </p:pic>
        <p:pic>
          <p:nvPicPr>
            <p:cNvPr id="9" name="Bild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0000" y="1800000"/>
              <a:ext cx="2430000" cy="1620000"/>
            </a:xfrm>
            <a:prstGeom prst="rect">
              <a:avLst/>
            </a:prstGeom>
          </p:spPr>
        </p:pic>
      </p:grpSp>
      <p:sp>
        <p:nvSpPr>
          <p:cNvPr id="10" name="Rektangel 9"/>
          <p:cNvSpPr/>
          <p:nvPr/>
        </p:nvSpPr>
        <p:spPr>
          <a:xfrm>
            <a:off x="1440000" y="1080000"/>
            <a:ext cx="7632848" cy="400110"/>
          </a:xfrm>
          <a:prstGeom prst="rect">
            <a:avLst/>
          </a:prstGeom>
        </p:spPr>
        <p:txBody>
          <a:bodyPr wrap="square">
            <a:spAutoFit/>
          </a:bodyPr>
          <a:lstStyle/>
          <a:p>
            <a:r>
              <a:rPr lang="nb-NO" sz="1000" dirty="0">
                <a:latin typeface="Arial" panose="020B0604020202020204" pitchFamily="34" charset="0"/>
                <a:cs typeface="Arial" panose="020B0604020202020204" pitchFamily="34" charset="0"/>
              </a:rPr>
              <a:t>Innenfor kobber lagerfører vi skinner, kobberplater, kobberbånd og folie. Av isolerende materialer tilbyr vi et mangfold av plastmaterialer i halvfabrikata.</a:t>
            </a:r>
          </a:p>
        </p:txBody>
      </p:sp>
    </p:spTree>
    <p:extLst>
      <p:ext uri="{BB962C8B-B14F-4D97-AF65-F5344CB8AC3E}">
        <p14:creationId xmlns:p14="http://schemas.microsoft.com/office/powerpoint/2010/main" val="383060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type="body" sz="quarter" idx="11"/>
          </p:nvPr>
        </p:nvSpPr>
        <p:spPr>
          <a:xfrm>
            <a:off x="1440000" y="1080000"/>
            <a:ext cx="7092901" cy="1316402"/>
          </a:xfrm>
        </p:spPr>
        <p:txBody>
          <a:bodyPr/>
          <a:lstStyle/>
          <a:p>
            <a:pPr marL="0" indent="0">
              <a:buNone/>
            </a:pPr>
            <a:r>
              <a:rPr lang="nb-NO" sz="1100" dirty="0">
                <a:latin typeface="Arial" panose="020B0604020202020204" pitchFamily="34" charset="0"/>
                <a:cs typeface="Arial" panose="020B0604020202020204" pitchFamily="34" charset="0"/>
              </a:rPr>
              <a:t>Astrup AS har vært en betydelig leverandør til norsk industri i over 160 år!</a:t>
            </a:r>
          </a:p>
          <a:p>
            <a:pPr marL="0" indent="0">
              <a:buNone/>
            </a:pPr>
            <a:r>
              <a:rPr lang="nb-NO" sz="1100" dirty="0">
                <a:latin typeface="Arial" panose="020B0604020202020204" pitchFamily="34" charset="0"/>
                <a:cs typeface="Arial" panose="020B0604020202020204" pitchFamily="34" charset="0"/>
              </a:rPr>
              <a:t>Med </a:t>
            </a:r>
            <a:r>
              <a:rPr lang="nb-NO" sz="1100" b="1" dirty="0">
                <a:solidFill>
                  <a:srgbClr val="00875C"/>
                </a:solidFill>
                <a:latin typeface="Arial" panose="020B0604020202020204" pitchFamily="34" charset="0"/>
                <a:cs typeface="Arial" panose="020B0604020202020204" pitchFamily="34" charset="0"/>
              </a:rPr>
              <a:t>Kvalitet</a:t>
            </a:r>
            <a:r>
              <a:rPr lang="nb-NO" sz="1100" i="1" dirty="0">
                <a:solidFill>
                  <a:srgbClr val="00875C"/>
                </a:solidFill>
                <a:latin typeface="Arial" panose="020B0604020202020204" pitchFamily="34" charset="0"/>
                <a:cs typeface="Arial" panose="020B0604020202020204" pitchFamily="34" charset="0"/>
              </a:rPr>
              <a:t> </a:t>
            </a:r>
            <a:r>
              <a:rPr lang="nb-NO" sz="1100" dirty="0">
                <a:latin typeface="Arial" panose="020B0604020202020204" pitchFamily="34" charset="0"/>
                <a:cs typeface="Arial" panose="020B0604020202020204" pitchFamily="34" charset="0"/>
              </a:rPr>
              <a:t>i produkter og i arbeidet vi utfører, </a:t>
            </a:r>
            <a:r>
              <a:rPr lang="nb-NO" sz="1100" b="1" dirty="0">
                <a:solidFill>
                  <a:srgbClr val="008566"/>
                </a:solidFill>
                <a:latin typeface="Arial" panose="020B0604020202020204" pitchFamily="34" charset="0"/>
                <a:cs typeface="Arial" panose="020B0604020202020204" pitchFamily="34" charset="0"/>
              </a:rPr>
              <a:t>Mangfold</a:t>
            </a:r>
            <a:r>
              <a:rPr lang="nb-NO" sz="1100" dirty="0">
                <a:latin typeface="Arial" panose="020B0604020202020204" pitchFamily="34" charset="0"/>
                <a:cs typeface="Arial" panose="020B0604020202020204" pitchFamily="34" charset="0"/>
              </a:rPr>
              <a:t> innen vårt produktspekter </a:t>
            </a:r>
          </a:p>
          <a:p>
            <a:pPr marL="0" indent="0">
              <a:buNone/>
            </a:pPr>
            <a:r>
              <a:rPr lang="nb-NO" sz="1100" dirty="0">
                <a:latin typeface="Arial" panose="020B0604020202020204" pitchFamily="34" charset="0"/>
                <a:cs typeface="Arial" panose="020B0604020202020204" pitchFamily="34" charset="0"/>
              </a:rPr>
              <a:t>og ett </a:t>
            </a:r>
            <a:r>
              <a:rPr lang="nb-NO" sz="1100" b="1" dirty="0">
                <a:solidFill>
                  <a:srgbClr val="008566"/>
                </a:solidFill>
                <a:latin typeface="Arial" panose="020B0604020202020204" pitchFamily="34" charset="0"/>
                <a:cs typeface="Arial" panose="020B0604020202020204" pitchFamily="34" charset="0"/>
              </a:rPr>
              <a:t>Godt samarbeid</a:t>
            </a:r>
            <a:r>
              <a:rPr lang="nb-NO" sz="1100" b="1" dirty="0">
                <a:latin typeface="Arial" panose="020B0604020202020204" pitchFamily="34" charset="0"/>
                <a:cs typeface="Arial" panose="020B0604020202020204" pitchFamily="34" charset="0"/>
              </a:rPr>
              <a:t> </a:t>
            </a:r>
            <a:r>
              <a:rPr lang="nb-NO" sz="1100" dirty="0">
                <a:latin typeface="Arial" panose="020B0604020202020204" pitchFamily="34" charset="0"/>
                <a:cs typeface="Arial" panose="020B0604020202020204" pitchFamily="34" charset="0"/>
              </a:rPr>
              <a:t>med våre kunder og leverandører gjør vi hverdagen til norsk industri enklere.</a:t>
            </a:r>
          </a:p>
          <a:p>
            <a:pPr marL="0" indent="0">
              <a:buNone/>
            </a:pPr>
            <a:endParaRPr lang="nb-NO" sz="1100" dirty="0">
              <a:latin typeface="Arial" panose="020B0604020202020204" pitchFamily="34" charset="0"/>
              <a:cs typeface="Arial" panose="020B0604020202020204" pitchFamily="34" charset="0"/>
            </a:endParaRPr>
          </a:p>
          <a:p>
            <a:pPr marL="0" indent="0">
              <a:buNone/>
            </a:pPr>
            <a:r>
              <a:rPr lang="nb-NO" sz="1100" b="1" dirty="0">
                <a:latin typeface="Arial" panose="020B0604020202020204" pitchFamily="34" charset="0"/>
                <a:cs typeface="Arial" panose="020B0604020202020204" pitchFamily="34" charset="0"/>
              </a:rPr>
              <a:t>Sertifisert i henhold til NS-EN ISO9001:2015</a:t>
            </a:r>
          </a:p>
        </p:txBody>
      </p:sp>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2</a:t>
            </a:fld>
            <a:r>
              <a:rPr lang="nb-NO">
                <a:solidFill>
                  <a:prstClr val="white"/>
                </a:solidFill>
              </a:rPr>
              <a:t> </a:t>
            </a:r>
            <a:endParaRPr lang="nb-NO" dirty="0">
              <a:solidFill>
                <a:prstClr val="white"/>
              </a:solidFill>
            </a:endParaRPr>
          </a:p>
        </p:txBody>
      </p:sp>
      <p:sp>
        <p:nvSpPr>
          <p:cNvPr id="5" name="Tittel 4"/>
          <p:cNvSpPr>
            <a:spLocks noGrp="1"/>
          </p:cNvSpPr>
          <p:nvPr>
            <p:ph type="title" idx="4294967295"/>
          </p:nvPr>
        </p:nvSpPr>
        <p:spPr>
          <a:xfrm>
            <a:off x="1440000" y="540000"/>
            <a:ext cx="7772400" cy="410865"/>
          </a:xfrm>
          <a:prstGeom prst="rect">
            <a:avLst/>
          </a:prstGeom>
        </p:spPr>
        <p:txBody>
          <a:bodyPr/>
          <a:lstStyle/>
          <a:p>
            <a:r>
              <a:rPr lang="nb-NO" sz="2000" b="1" dirty="0">
                <a:solidFill>
                  <a:srgbClr val="4D4D4D"/>
                </a:solidFill>
              </a:rPr>
              <a:t>Våre verdier</a:t>
            </a:r>
          </a:p>
        </p:txBody>
      </p:sp>
      <p:grpSp>
        <p:nvGrpSpPr>
          <p:cNvPr id="3" name="Gruppe 2"/>
          <p:cNvGrpSpPr/>
          <p:nvPr/>
        </p:nvGrpSpPr>
        <p:grpSpPr>
          <a:xfrm>
            <a:off x="3600000" y="2715886"/>
            <a:ext cx="3600000" cy="1080000"/>
            <a:chOff x="3779912" y="2828454"/>
            <a:chExt cx="4320480" cy="1412025"/>
          </a:xfrm>
        </p:grpSpPr>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830945"/>
              <a:ext cx="2391629" cy="1409534"/>
            </a:xfrm>
            <a:prstGeom prst="rect">
              <a:avLst/>
            </a:prstGeom>
          </p:spPr>
        </p:pic>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828454"/>
              <a:ext cx="2304256" cy="1412024"/>
            </a:xfrm>
            <a:prstGeom prst="rect">
              <a:avLst/>
            </a:prstGeom>
          </p:spPr>
        </p:pic>
      </p:grpSp>
      <p:pic>
        <p:nvPicPr>
          <p:cNvPr id="11" name="Bil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2427734"/>
            <a:ext cx="1872208" cy="150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86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20</a:t>
            </a:fld>
            <a:r>
              <a:rPr lang="nb-NO">
                <a:solidFill>
                  <a:prstClr val="white"/>
                </a:solidFill>
              </a:rPr>
              <a:t> </a:t>
            </a:r>
            <a:endParaRPr lang="nb-NO" dirty="0">
              <a:solidFill>
                <a:prstClr val="white"/>
              </a:solidFill>
            </a:endParaRPr>
          </a:p>
        </p:txBody>
      </p:sp>
      <p:sp>
        <p:nvSpPr>
          <p:cNvPr id="10" name="Tittel 4"/>
          <p:cNvSpPr>
            <a:spLocks noGrp="1"/>
          </p:cNvSpPr>
          <p:nvPr>
            <p:ph type="title" idx="4294967295"/>
          </p:nvPr>
        </p:nvSpPr>
        <p:spPr>
          <a:xfrm>
            <a:off x="483868" y="524944"/>
            <a:ext cx="2719980" cy="358775"/>
          </a:xfrm>
          <a:prstGeom prst="rect">
            <a:avLst/>
          </a:prstGeom>
        </p:spPr>
        <p:txBody>
          <a:bodyPr/>
          <a:lstStyle/>
          <a:p>
            <a:r>
              <a:rPr lang="nb-NO" sz="2000" b="1" dirty="0">
                <a:solidFill>
                  <a:srgbClr val="4D4D4D"/>
                </a:solidFill>
              </a:rPr>
              <a:t>Astrup Kundeportal</a:t>
            </a:r>
            <a:endParaRPr lang="nb-NO" sz="1600" dirty="0">
              <a:solidFill>
                <a:srgbClr val="4D4D4D"/>
              </a:solidFill>
            </a:endParaRPr>
          </a:p>
        </p:txBody>
      </p:sp>
      <p:pic>
        <p:nvPicPr>
          <p:cNvPr id="16" name="Bild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sp>
        <p:nvSpPr>
          <p:cNvPr id="2" name="TekstSylinder 1"/>
          <p:cNvSpPr txBox="1"/>
          <p:nvPr/>
        </p:nvSpPr>
        <p:spPr>
          <a:xfrm>
            <a:off x="4631838" y="3360997"/>
            <a:ext cx="3888432" cy="276999"/>
          </a:xfrm>
          <a:prstGeom prst="rect">
            <a:avLst/>
          </a:prstGeom>
          <a:noFill/>
        </p:spPr>
        <p:txBody>
          <a:bodyPr wrap="square" rtlCol="0">
            <a:spAutoFit/>
          </a:bodyPr>
          <a:lstStyle/>
          <a:p>
            <a:r>
              <a:rPr lang="nb-NO" sz="1200" b="1" dirty="0">
                <a:latin typeface="Arial" panose="020B0604020202020204" pitchFamily="34" charset="0"/>
                <a:cs typeface="Arial" panose="020B0604020202020204" pitchFamily="34" charset="0"/>
              </a:rPr>
              <a:t>Vi har mye på menyen - Materialbutikken på nett</a:t>
            </a:r>
          </a:p>
        </p:txBody>
      </p:sp>
      <p:sp>
        <p:nvSpPr>
          <p:cNvPr id="3" name="Rektangel 2"/>
          <p:cNvSpPr/>
          <p:nvPr/>
        </p:nvSpPr>
        <p:spPr>
          <a:xfrm>
            <a:off x="4644008" y="1419622"/>
            <a:ext cx="4068104" cy="1938992"/>
          </a:xfrm>
          <a:prstGeom prst="rect">
            <a:avLst/>
          </a:prstGeom>
        </p:spPr>
        <p:txBody>
          <a:bodyPr wrap="square">
            <a:spAutoFit/>
          </a:bodyPr>
          <a:lstStyle/>
          <a:p>
            <a:r>
              <a:rPr lang="nb-NO" sz="1200" b="1" dirty="0"/>
              <a:t>Her kan du:</a:t>
            </a:r>
          </a:p>
          <a:p>
            <a:pPr marL="171450" indent="-171450">
              <a:buFont typeface="Arial" panose="020B0604020202020204" pitchFamily="34" charset="0"/>
              <a:buChar char="•"/>
            </a:pPr>
            <a:r>
              <a:rPr lang="nb-NO" sz="1200" dirty="0"/>
              <a:t>Bestille materialer fra vårt rikholdige lager</a:t>
            </a:r>
          </a:p>
          <a:p>
            <a:pPr marL="171450" indent="-171450">
              <a:buFont typeface="Arial" panose="020B0604020202020204" pitchFamily="34" charset="0"/>
              <a:buChar char="•"/>
            </a:pPr>
            <a:r>
              <a:rPr lang="nb-NO" sz="1200" dirty="0"/>
              <a:t>Sjekke Ordrestatus på din bestilling</a:t>
            </a:r>
          </a:p>
          <a:p>
            <a:pPr marL="171450" indent="-171450">
              <a:buFont typeface="Arial" panose="020B0604020202020204" pitchFamily="34" charset="0"/>
              <a:buChar char="•"/>
            </a:pPr>
            <a:r>
              <a:rPr lang="nb-NO" sz="1200" dirty="0"/>
              <a:t>Se din tidligere Ordrehistorikk</a:t>
            </a:r>
          </a:p>
          <a:p>
            <a:pPr marL="171450" indent="-171450">
              <a:buFont typeface="Arial" panose="020B0604020202020204" pitchFamily="34" charset="0"/>
              <a:buChar char="•"/>
            </a:pPr>
            <a:r>
              <a:rPr lang="nb-NO" sz="1200" dirty="0"/>
              <a:t>Enkelt lage egne Innkjøpslister og Hurtigordre</a:t>
            </a:r>
          </a:p>
          <a:p>
            <a:pPr marL="171450" indent="-171450">
              <a:buFont typeface="Arial" panose="020B0604020202020204" pitchFamily="34" charset="0"/>
              <a:buChar char="•"/>
            </a:pPr>
            <a:r>
              <a:rPr lang="nb-NO" sz="1200" dirty="0"/>
              <a:t>Spore vareleveringen fra vårt lager og frem til deg</a:t>
            </a:r>
          </a:p>
          <a:p>
            <a:pPr marL="171450" indent="-171450">
              <a:buFont typeface="Arial" panose="020B0604020202020204" pitchFamily="34" charset="0"/>
              <a:buChar char="•"/>
            </a:pPr>
            <a:r>
              <a:rPr lang="nb-NO" sz="1200" dirty="0"/>
              <a:t>Finne fram dine tidligere Materialsertifikater</a:t>
            </a:r>
          </a:p>
          <a:p>
            <a:pPr marL="171450" indent="-171450">
              <a:buFont typeface="Arial" panose="020B0604020202020204" pitchFamily="34" charset="0"/>
              <a:buChar char="•"/>
            </a:pPr>
            <a:r>
              <a:rPr lang="nb-NO" sz="1200" dirty="0"/>
              <a:t>Se dine tidligere Fakturaer</a:t>
            </a:r>
          </a:p>
          <a:p>
            <a:pPr marL="171450" indent="-171450">
              <a:buFont typeface="Arial" panose="020B0604020202020204" pitchFamily="34" charset="0"/>
              <a:buChar char="•"/>
            </a:pPr>
            <a:r>
              <a:rPr lang="nb-NO" sz="1200" dirty="0"/>
              <a:t>Administrere din Brukerkonto</a:t>
            </a:r>
          </a:p>
          <a:p>
            <a:endParaRPr lang="nb-NO" sz="1200" dirty="0"/>
          </a:p>
        </p:txBody>
      </p:sp>
      <p:sp>
        <p:nvSpPr>
          <p:cNvPr id="6" name="Rektangel 5"/>
          <p:cNvSpPr/>
          <p:nvPr/>
        </p:nvSpPr>
        <p:spPr>
          <a:xfrm>
            <a:off x="467544" y="987574"/>
            <a:ext cx="8460538" cy="276999"/>
          </a:xfrm>
          <a:prstGeom prst="rect">
            <a:avLst/>
          </a:prstGeom>
        </p:spPr>
        <p:txBody>
          <a:bodyPr wrap="square">
            <a:spAutoFit/>
          </a:bodyPr>
          <a:lstStyle/>
          <a:p>
            <a:r>
              <a:rPr lang="nb-NO" sz="1200" b="1" dirty="0"/>
              <a:t>Gjennom Astrup Kundeportal kan du bestille materialer i vår nettbutikk på det tidspunktet som passer deg best!</a:t>
            </a:r>
          </a:p>
        </p:txBody>
      </p:sp>
      <p:pic>
        <p:nvPicPr>
          <p:cNvPr id="7" name="Bilde 6"/>
          <p:cNvPicPr>
            <a:picLocks noChangeAspect="1"/>
          </p:cNvPicPr>
          <p:nvPr/>
        </p:nvPicPr>
        <p:blipFill>
          <a:blip r:embed="rId4"/>
          <a:stretch>
            <a:fillRect/>
          </a:stretch>
        </p:blipFill>
        <p:spPr>
          <a:xfrm>
            <a:off x="611560" y="1491630"/>
            <a:ext cx="3888432" cy="2235187"/>
          </a:xfrm>
          <a:prstGeom prst="rect">
            <a:avLst/>
          </a:prstGeom>
        </p:spPr>
      </p:pic>
    </p:spTree>
    <p:extLst>
      <p:ext uri="{BB962C8B-B14F-4D97-AF65-F5344CB8AC3E}">
        <p14:creationId xmlns:p14="http://schemas.microsoft.com/office/powerpoint/2010/main" val="177736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21</a:t>
            </a:fld>
            <a:r>
              <a:rPr lang="nb-NO">
                <a:solidFill>
                  <a:prstClr val="white"/>
                </a:solidFill>
              </a:rPr>
              <a:t> </a:t>
            </a:r>
            <a:endParaRPr lang="nb-NO" dirty="0">
              <a:solidFill>
                <a:prstClr val="white"/>
              </a:solidFill>
            </a:endParaRPr>
          </a:p>
        </p:txBody>
      </p:sp>
      <p:sp>
        <p:nvSpPr>
          <p:cNvPr id="11" name="Tittel 4"/>
          <p:cNvSpPr>
            <a:spLocks noGrp="1"/>
          </p:cNvSpPr>
          <p:nvPr>
            <p:ph type="title" idx="4294967295"/>
          </p:nvPr>
        </p:nvSpPr>
        <p:spPr>
          <a:xfrm>
            <a:off x="1440000" y="540000"/>
            <a:ext cx="5113338" cy="576263"/>
          </a:xfrm>
          <a:prstGeom prst="rect">
            <a:avLst/>
          </a:prstGeom>
        </p:spPr>
        <p:txBody>
          <a:bodyPr/>
          <a:lstStyle/>
          <a:p>
            <a:r>
              <a:rPr lang="nb-NO" sz="2000" b="1" dirty="0">
                <a:solidFill>
                  <a:srgbClr val="4D4D4D"/>
                </a:solidFill>
              </a:rPr>
              <a:t>Besøk vår nettside </a:t>
            </a:r>
            <a:r>
              <a:rPr lang="nb-NO" sz="2000" u="sng" dirty="0">
                <a:solidFill>
                  <a:srgbClr val="0070C0"/>
                </a:solidFill>
                <a:hlinkClick r:id="rId2"/>
              </a:rPr>
              <a:t>www.astrup.no</a:t>
            </a:r>
            <a:endParaRPr lang="nb-NO" sz="2000" u="sng" dirty="0">
              <a:solidFill>
                <a:srgbClr val="0070C0"/>
              </a:solidFill>
            </a:endParaRPr>
          </a:p>
        </p:txBody>
      </p:sp>
      <p:pic>
        <p:nvPicPr>
          <p:cNvPr id="16" name="Bild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grpSp>
        <p:nvGrpSpPr>
          <p:cNvPr id="7" name="Gruppe 6"/>
          <p:cNvGrpSpPr/>
          <p:nvPr/>
        </p:nvGrpSpPr>
        <p:grpSpPr>
          <a:xfrm>
            <a:off x="1547664" y="1140641"/>
            <a:ext cx="5976664" cy="2727253"/>
            <a:chOff x="1547664" y="1140641"/>
            <a:chExt cx="5976664" cy="2727253"/>
          </a:xfrm>
        </p:grpSpPr>
        <p:pic>
          <p:nvPicPr>
            <p:cNvPr id="3" name="Bilde 2"/>
            <p:cNvPicPr>
              <a:picLocks noChangeAspect="1"/>
            </p:cNvPicPr>
            <p:nvPr/>
          </p:nvPicPr>
          <p:blipFill>
            <a:blip r:embed="rId4"/>
            <a:stretch>
              <a:fillRect/>
            </a:stretch>
          </p:blipFill>
          <p:spPr>
            <a:xfrm>
              <a:off x="1547664" y="1145282"/>
              <a:ext cx="3615124" cy="2722612"/>
            </a:xfrm>
            <a:prstGeom prst="rect">
              <a:avLst/>
            </a:prstGeom>
          </p:spPr>
        </p:pic>
        <p:pic>
          <p:nvPicPr>
            <p:cNvPr id="5" name="Bilde 4"/>
            <p:cNvPicPr>
              <a:picLocks noChangeAspect="1"/>
            </p:cNvPicPr>
            <p:nvPr/>
          </p:nvPicPr>
          <p:blipFill>
            <a:blip r:embed="rId5"/>
            <a:stretch>
              <a:fillRect/>
            </a:stretch>
          </p:blipFill>
          <p:spPr>
            <a:xfrm>
              <a:off x="5292080" y="1140641"/>
              <a:ext cx="2232248" cy="2720863"/>
            </a:xfrm>
            <a:prstGeom prst="rect">
              <a:avLst/>
            </a:prstGeom>
          </p:spPr>
        </p:pic>
      </p:grpSp>
    </p:spTree>
    <p:extLst>
      <p:ext uri="{BB962C8B-B14F-4D97-AF65-F5344CB8AC3E}">
        <p14:creationId xmlns:p14="http://schemas.microsoft.com/office/powerpoint/2010/main" val="316470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type="body" sz="quarter" idx="11"/>
          </p:nvPr>
        </p:nvSpPr>
        <p:spPr>
          <a:xfrm>
            <a:off x="1440000" y="1080000"/>
            <a:ext cx="7092901" cy="754062"/>
          </a:xfrm>
        </p:spPr>
        <p:txBody>
          <a:bodyPr/>
          <a:lstStyle/>
          <a:p>
            <a:pPr marL="0" indent="0">
              <a:buNone/>
            </a:pPr>
            <a:r>
              <a:rPr lang="nb-NO" sz="1100" dirty="0">
                <a:latin typeface="Arial" panose="020B0604020202020204" pitchFamily="34" charset="0"/>
                <a:cs typeface="Arial" panose="020B0604020202020204" pitchFamily="34" charset="0"/>
              </a:rPr>
              <a:t>«Basert på tradisjon og innovasjon skal Astrup være fremtidens industripartner for sine kunder og leverandører»</a:t>
            </a:r>
          </a:p>
          <a:p>
            <a:pPr marL="0" indent="0">
              <a:buNone/>
            </a:pPr>
            <a:endParaRPr lang="nb-NO" sz="800" dirty="0">
              <a:latin typeface="Arial" panose="020B0604020202020204" pitchFamily="34" charset="0"/>
              <a:cs typeface="Arial" panose="020B0604020202020204" pitchFamily="34" charset="0"/>
            </a:endParaRPr>
          </a:p>
          <a:p>
            <a:pPr marL="0" indent="0">
              <a:buNone/>
            </a:pPr>
            <a:r>
              <a:rPr lang="nb-NO" sz="1100" b="1" dirty="0">
                <a:latin typeface="Arial" panose="020B0604020202020204" pitchFamily="34" charset="0"/>
                <a:cs typeface="Arial" panose="020B0604020202020204" pitchFamily="34" charset="0"/>
              </a:rPr>
              <a:t>Astrup  - fremtidens industripartner</a:t>
            </a:r>
          </a:p>
        </p:txBody>
      </p:sp>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3</a:t>
            </a:fld>
            <a:r>
              <a:rPr lang="nb-NO">
                <a:solidFill>
                  <a:prstClr val="white"/>
                </a:solidFill>
              </a:rPr>
              <a:t> </a:t>
            </a:r>
            <a:endParaRPr lang="nb-NO" dirty="0">
              <a:solidFill>
                <a:prstClr val="white"/>
              </a:solidFill>
            </a:endParaRPr>
          </a:p>
        </p:txBody>
      </p:sp>
      <p:sp>
        <p:nvSpPr>
          <p:cNvPr id="5" name="Tittel 4"/>
          <p:cNvSpPr>
            <a:spLocks noGrp="1"/>
          </p:cNvSpPr>
          <p:nvPr>
            <p:ph type="title" idx="4294967295"/>
          </p:nvPr>
        </p:nvSpPr>
        <p:spPr>
          <a:xfrm>
            <a:off x="1440000" y="540000"/>
            <a:ext cx="7772400" cy="375566"/>
          </a:xfrm>
          <a:prstGeom prst="rect">
            <a:avLst/>
          </a:prstGeom>
        </p:spPr>
        <p:txBody>
          <a:bodyPr/>
          <a:lstStyle/>
          <a:p>
            <a:r>
              <a:rPr lang="nb-NO" sz="2000" b="1" dirty="0">
                <a:solidFill>
                  <a:srgbClr val="4D4D4D"/>
                </a:solidFill>
              </a:rPr>
              <a:t>Vår visjon</a:t>
            </a:r>
          </a:p>
        </p:txBody>
      </p:sp>
      <p:grpSp>
        <p:nvGrpSpPr>
          <p:cNvPr id="9" name="Gruppe 8"/>
          <p:cNvGrpSpPr/>
          <p:nvPr/>
        </p:nvGrpSpPr>
        <p:grpSpPr>
          <a:xfrm>
            <a:off x="1548184" y="2067814"/>
            <a:ext cx="4680000" cy="1080000"/>
            <a:chOff x="1039921" y="2762094"/>
            <a:chExt cx="7064159" cy="1557643"/>
          </a:xfrm>
        </p:grpSpPr>
        <p:pic>
          <p:nvPicPr>
            <p:cNvPr id="3" name="Bilde 2"/>
            <p:cNvPicPr>
              <a:picLocks noChangeAspect="1"/>
            </p:cNvPicPr>
            <p:nvPr/>
          </p:nvPicPr>
          <p:blipFill rotWithShape="1">
            <a:blip r:embed="rId2" cstate="print">
              <a:extLst>
                <a:ext uri="{28A0092B-C50C-407E-A947-70E740481C1C}">
                  <a14:useLocalDpi xmlns:a14="http://schemas.microsoft.com/office/drawing/2010/main" val="0"/>
                </a:ext>
              </a:extLst>
            </a:blip>
            <a:srcRect b="6523"/>
            <a:stretch/>
          </p:blipFill>
          <p:spPr>
            <a:xfrm>
              <a:off x="1039921" y="2787773"/>
              <a:ext cx="2455647" cy="1531963"/>
            </a:xfrm>
            <a:prstGeom prst="rect">
              <a:avLst/>
            </a:prstGeom>
          </p:spPr>
        </p:pic>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t="-1676" b="-1"/>
            <a:stretch/>
          </p:blipFill>
          <p:spPr>
            <a:xfrm>
              <a:off x="3560201" y="2762094"/>
              <a:ext cx="2025583" cy="1557643"/>
            </a:xfrm>
            <a:prstGeom prst="rect">
              <a:avLst/>
            </a:prstGeom>
          </p:spPr>
        </p:pic>
        <p:pic>
          <p:nvPicPr>
            <p:cNvPr id="7" name="Bilde 6"/>
            <p:cNvPicPr>
              <a:picLocks noChangeAspect="1"/>
            </p:cNvPicPr>
            <p:nvPr/>
          </p:nvPicPr>
          <p:blipFill rotWithShape="1">
            <a:blip r:embed="rId4" cstate="print">
              <a:extLst>
                <a:ext uri="{28A0092B-C50C-407E-A947-70E740481C1C}">
                  <a14:useLocalDpi xmlns:a14="http://schemas.microsoft.com/office/drawing/2010/main" val="0"/>
                </a:ext>
              </a:extLst>
            </a:blip>
            <a:srcRect t="1567" b="4958"/>
            <a:stretch/>
          </p:blipFill>
          <p:spPr>
            <a:xfrm>
              <a:off x="5648433" y="2787774"/>
              <a:ext cx="2455647" cy="1531963"/>
            </a:xfrm>
            <a:prstGeom prst="rect">
              <a:avLst/>
            </a:prstGeom>
          </p:spPr>
        </p:pic>
      </p:grpSp>
      <p:pic>
        <p:nvPicPr>
          <p:cNvPr id="11" name="Bild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spTree>
    <p:extLst>
      <p:ext uri="{BB962C8B-B14F-4D97-AF65-F5344CB8AC3E}">
        <p14:creationId xmlns:p14="http://schemas.microsoft.com/office/powerpoint/2010/main" val="367224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4"/>
          </p:nvPr>
        </p:nvSpPr>
        <p:spPr/>
        <p:txBody>
          <a:bodyPr/>
          <a:lstStyle/>
          <a:p>
            <a:pPr>
              <a:defRPr/>
            </a:pPr>
            <a:fld id="{E18FEA51-0BA2-445F-B686-FF69DD6BB485}" type="slidenum">
              <a:rPr lang="nb-NO" smtClean="0"/>
              <a:pPr>
                <a:defRPr/>
              </a:pPr>
              <a:t>4</a:t>
            </a:fld>
            <a:endParaRPr lang="nb-NO" sz="1400"/>
          </a:p>
        </p:txBody>
      </p:sp>
      <p:sp>
        <p:nvSpPr>
          <p:cNvPr id="11" name="Tittel 4"/>
          <p:cNvSpPr>
            <a:spLocks noGrp="1"/>
          </p:cNvSpPr>
          <p:nvPr>
            <p:ph type="title" idx="4294967295"/>
          </p:nvPr>
        </p:nvSpPr>
        <p:spPr>
          <a:xfrm>
            <a:off x="1440000" y="540000"/>
            <a:ext cx="7772400" cy="628650"/>
          </a:xfrm>
          <a:prstGeom prst="rect">
            <a:avLst/>
          </a:prstGeom>
        </p:spPr>
        <p:txBody>
          <a:bodyPr/>
          <a:lstStyle/>
          <a:p>
            <a:r>
              <a:rPr lang="nb-NO" sz="2000" b="1" dirty="0">
                <a:solidFill>
                  <a:srgbClr val="4D4D4D"/>
                </a:solidFill>
              </a:rPr>
              <a:t>Nøkkeltall</a:t>
            </a:r>
          </a:p>
        </p:txBody>
      </p:sp>
      <p:sp>
        <p:nvSpPr>
          <p:cNvPr id="5" name="Rectangle 5"/>
          <p:cNvSpPr>
            <a:spLocks noChangeArrowheads="1"/>
          </p:cNvSpPr>
          <p:nvPr/>
        </p:nvSpPr>
        <p:spPr bwMode="auto">
          <a:xfrm>
            <a:off x="1440000" y="1080000"/>
            <a:ext cx="6624736" cy="29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FontTx/>
              <a:buChar char="•"/>
            </a:pPr>
            <a:r>
              <a:rPr lang="nb-NO" sz="1200" dirty="0"/>
              <a:t>Firmaet ble etablert i 8. august i 1857 </a:t>
            </a:r>
            <a:br>
              <a:rPr lang="nb-NO" sz="1200" dirty="0"/>
            </a:br>
            <a:r>
              <a:rPr lang="nb-NO" sz="1200" dirty="0"/>
              <a:t>med navnet Astrup &amp; Smith</a:t>
            </a:r>
          </a:p>
          <a:p>
            <a:pPr marL="342900" indent="-342900" algn="l" eaLnBrk="1" hangingPunct="1">
              <a:spcBef>
                <a:spcPct val="20000"/>
              </a:spcBef>
              <a:buFontTx/>
              <a:buChar char="•"/>
            </a:pPr>
            <a:r>
              <a:rPr lang="nb-NO" sz="1200" dirty="0"/>
              <a:t>Firmaet er siden eiet og drevet av familien </a:t>
            </a:r>
            <a:br>
              <a:rPr lang="nb-NO" sz="1200" dirty="0"/>
            </a:br>
            <a:r>
              <a:rPr lang="nb-NO" sz="1200" dirty="0"/>
              <a:t>Astrup i 5 generasjoner</a:t>
            </a:r>
          </a:p>
          <a:p>
            <a:pPr marL="342900" indent="-342900" algn="l" eaLnBrk="1" hangingPunct="1">
              <a:spcBef>
                <a:spcPct val="20000"/>
              </a:spcBef>
            </a:pPr>
            <a:endParaRPr lang="nb-NO" sz="1200" dirty="0"/>
          </a:p>
          <a:p>
            <a:r>
              <a:rPr lang="nb-NO" sz="1200" b="1" dirty="0"/>
              <a:t>Nøkkeltall 2020 </a:t>
            </a:r>
          </a:p>
          <a:p>
            <a:r>
              <a:rPr lang="nb-NO" sz="1200" dirty="0"/>
              <a:t>Omsetning      737 mill.kr</a:t>
            </a:r>
          </a:p>
          <a:p>
            <a:r>
              <a:rPr lang="nb-NO" sz="1200" dirty="0"/>
              <a:t>Aksjekapital        3 mill. kr</a:t>
            </a:r>
          </a:p>
          <a:p>
            <a:r>
              <a:rPr lang="nb-NO" sz="1200" dirty="0"/>
              <a:t>Egenkapital     183 mill.kr</a:t>
            </a:r>
          </a:p>
          <a:p>
            <a:r>
              <a:rPr lang="nb-NO" sz="1200" dirty="0"/>
              <a:t>Lagerverdi       153 mill.kr</a:t>
            </a:r>
          </a:p>
          <a:p>
            <a:r>
              <a:rPr lang="nb-NO" sz="1200" dirty="0"/>
              <a:t>Ansatte              90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623" y="1080000"/>
            <a:ext cx="2412697" cy="936104"/>
          </a:xfrm>
          <a:prstGeom prst="rect">
            <a:avLst/>
          </a:prstGeom>
          <a:noFill/>
          <a:ln w="9525">
            <a:solidFill>
              <a:schemeClr val="accent1">
                <a:lumMod val="75000"/>
              </a:schemeClr>
            </a:solidFill>
            <a:miter lim="800000"/>
            <a:headEnd/>
            <a:tailEnd/>
          </a:ln>
          <a:effectLst>
            <a:glow rad="127000">
              <a:schemeClr val="accent1">
                <a:lumMod val="60000"/>
                <a:lumOff val="40000"/>
                <a:alpha val="25000"/>
              </a:schemeClr>
            </a:glow>
          </a:effectLst>
          <a:extLst>
            <a:ext uri="{909E8E84-426E-40DD-AFC4-6F175D3DCCD1}">
              <a14:hiddenFill xmlns:a14="http://schemas.microsoft.com/office/drawing/2010/main">
                <a:solidFill>
                  <a:schemeClr val="accent1"/>
                </a:solidFill>
              </a14:hiddenFill>
            </a:ext>
          </a:extLst>
        </p:spPr>
      </p:pic>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968" y="2340000"/>
            <a:ext cx="2434352" cy="881680"/>
          </a:xfrm>
          <a:prstGeom prst="rect">
            <a:avLst/>
          </a:prstGeom>
          <a:effectLst>
            <a:glow rad="127000">
              <a:schemeClr val="accent1">
                <a:lumMod val="40000"/>
                <a:lumOff val="60000"/>
                <a:alpha val="25000"/>
              </a:schemeClr>
            </a:glow>
          </a:effectLst>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spTree>
    <p:extLst>
      <p:ext uri="{BB962C8B-B14F-4D97-AF65-F5344CB8AC3E}">
        <p14:creationId xmlns:p14="http://schemas.microsoft.com/office/powerpoint/2010/main" val="417928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4"/>
          </p:nvPr>
        </p:nvSpPr>
        <p:spPr/>
        <p:txBody>
          <a:bodyPr/>
          <a:lstStyle/>
          <a:p>
            <a:pPr>
              <a:defRPr/>
            </a:pPr>
            <a:fld id="{E18FEA51-0BA2-445F-B686-FF69DD6BB485}" type="slidenum">
              <a:rPr lang="nb-NO" smtClean="0"/>
              <a:pPr>
                <a:defRPr/>
              </a:pPr>
              <a:t>5</a:t>
            </a:fld>
            <a:endParaRPr lang="nb-NO" sz="1400"/>
          </a:p>
        </p:txBody>
      </p:sp>
      <p:sp>
        <p:nvSpPr>
          <p:cNvPr id="11" name="Tittel 4"/>
          <p:cNvSpPr>
            <a:spLocks noGrp="1"/>
          </p:cNvSpPr>
          <p:nvPr>
            <p:ph type="title" idx="4294967295"/>
          </p:nvPr>
        </p:nvSpPr>
        <p:spPr>
          <a:xfrm>
            <a:off x="1440000" y="540000"/>
            <a:ext cx="7772400" cy="628650"/>
          </a:xfrm>
          <a:prstGeom prst="rect">
            <a:avLst/>
          </a:prstGeom>
        </p:spPr>
        <p:txBody>
          <a:bodyPr/>
          <a:lstStyle/>
          <a:p>
            <a:r>
              <a:rPr lang="nb-NO" sz="2000" b="1" dirty="0">
                <a:solidFill>
                  <a:srgbClr val="4D4D4D"/>
                </a:solidFill>
              </a:rPr>
              <a:t>Sertifisering</a:t>
            </a:r>
          </a:p>
        </p:txBody>
      </p:sp>
      <p:sp>
        <p:nvSpPr>
          <p:cNvPr id="4" name="Rectangle 5"/>
          <p:cNvSpPr>
            <a:spLocks noChangeArrowheads="1"/>
          </p:cNvSpPr>
          <p:nvPr/>
        </p:nvSpPr>
        <p:spPr bwMode="auto">
          <a:xfrm>
            <a:off x="5220072" y="1059582"/>
            <a:ext cx="3086835"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indent="-3175" algn="l" eaLnBrk="1" hangingPunct="1">
              <a:spcBef>
                <a:spcPct val="20000"/>
              </a:spcBef>
            </a:pPr>
            <a:r>
              <a:rPr lang="nb-NO" sz="1000" b="0" dirty="0">
                <a:latin typeface="Arial" panose="020B0604020202020204" pitchFamily="34" charset="0"/>
                <a:cs typeface="Arial" panose="020B0604020202020204" pitchFamily="34" charset="0"/>
              </a:rPr>
              <a:t>Astrup AS har etablert et Kvalitets- og Ledelses-system basert på kundefokusert og prosess-orientert ledelse. Her er alle våre sentrale  arbeids-prosesser og rutiner beskrevet og tilgjengeliggjort. Astrup AS er sertifisert i henhold til  kravene i </a:t>
            </a:r>
          </a:p>
          <a:p>
            <a:pPr algn="l" eaLnBrk="1" hangingPunct="1">
              <a:spcBef>
                <a:spcPct val="20000"/>
              </a:spcBef>
            </a:pPr>
            <a:r>
              <a:rPr lang="nb-NO" sz="1000" b="1" dirty="0">
                <a:latin typeface="Arial" panose="020B0604020202020204" pitchFamily="34" charset="0"/>
                <a:cs typeface="Arial" panose="020B0604020202020204" pitchFamily="34" charset="0"/>
              </a:rPr>
              <a:t>NS-EN ISO 9001:2015</a:t>
            </a:r>
          </a:p>
          <a:p>
            <a:pPr marL="342900" indent="-342900" algn="l" eaLnBrk="1" hangingPunct="1">
              <a:spcBef>
                <a:spcPct val="20000"/>
              </a:spcBef>
            </a:pPr>
            <a:endParaRPr lang="nb-NO" sz="1000" b="0" dirty="0">
              <a:latin typeface="Arial" panose="020B0604020202020204" pitchFamily="34" charset="0"/>
              <a:cs typeface="Arial" panose="020B0604020202020204" pitchFamily="34" charset="0"/>
            </a:endParaRPr>
          </a:p>
          <a:p>
            <a:pPr marL="342900" indent="-342900" algn="l" eaLnBrk="1" hangingPunct="1">
              <a:spcBef>
                <a:spcPct val="20000"/>
              </a:spcBef>
            </a:pPr>
            <a:endParaRPr lang="nb-NO" sz="1000" b="1" dirty="0">
              <a:latin typeface="Arial" panose="020B0604020202020204" pitchFamily="34" charset="0"/>
              <a:cs typeface="Arial" panose="020B0604020202020204" pitchFamily="34" charset="0"/>
            </a:endParaRPr>
          </a:p>
          <a:p>
            <a:pPr marL="342900" indent="-342900" algn="l" eaLnBrk="1" hangingPunct="1">
              <a:spcBef>
                <a:spcPct val="20000"/>
              </a:spcBef>
            </a:pPr>
            <a:endParaRPr lang="nb-NO" sz="1000" b="1" dirty="0">
              <a:latin typeface="Arial" panose="020B0604020202020204" pitchFamily="34" charset="0"/>
              <a:cs typeface="Arial" panose="020B0604020202020204" pitchFamily="34" charset="0"/>
            </a:endParaRPr>
          </a:p>
          <a:p>
            <a:pPr marL="342900" indent="-342900" algn="l" eaLnBrk="1" hangingPunct="1">
              <a:spcBef>
                <a:spcPct val="20000"/>
              </a:spcBef>
            </a:pPr>
            <a:endParaRPr lang="nb-NO" sz="1000" b="1" dirty="0">
              <a:latin typeface="Arial" panose="020B0604020202020204" pitchFamily="34" charset="0"/>
              <a:cs typeface="Arial" panose="020B0604020202020204" pitchFamily="34" charset="0"/>
            </a:endParaRPr>
          </a:p>
          <a:p>
            <a:pPr marL="342900" indent="-342900" algn="l" eaLnBrk="1" hangingPunct="1">
              <a:spcBef>
                <a:spcPct val="20000"/>
              </a:spcBef>
            </a:pPr>
            <a:r>
              <a:rPr lang="nb-NO" sz="1000" b="1" dirty="0">
                <a:latin typeface="Arial" panose="020B0604020202020204" pitchFamily="34" charset="0"/>
                <a:cs typeface="Arial" panose="020B0604020202020204" pitchFamily="34" charset="0"/>
              </a:rPr>
              <a:t>Achilles Leverandør</a:t>
            </a:r>
          </a:p>
          <a:p>
            <a:pPr algn="l" eaLnBrk="1" hangingPunct="1">
              <a:spcBef>
                <a:spcPct val="20000"/>
              </a:spcBef>
            </a:pPr>
            <a:r>
              <a:rPr lang="nb-NO" sz="1000" b="0" dirty="0">
                <a:latin typeface="Arial" panose="020B0604020202020204" pitchFamily="34" charset="0"/>
                <a:cs typeface="Arial" panose="020B0604020202020204" pitchFamily="34" charset="0"/>
              </a:rPr>
              <a:t>Astrup AS har i mange år vært registrert som pre-kvalifisert leverandør.</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40202"/>
            <a:ext cx="628270" cy="38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211710"/>
            <a:ext cx="1111387" cy="44767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000" y="1080000"/>
            <a:ext cx="3579497" cy="251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3435846"/>
            <a:ext cx="631315" cy="236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Bil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spTree>
    <p:extLst>
      <p:ext uri="{BB962C8B-B14F-4D97-AF65-F5344CB8AC3E}">
        <p14:creationId xmlns:p14="http://schemas.microsoft.com/office/powerpoint/2010/main" val="194365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4"/>
          </p:nvPr>
        </p:nvSpPr>
        <p:spPr/>
        <p:txBody>
          <a:bodyPr/>
          <a:lstStyle/>
          <a:p>
            <a:pPr>
              <a:defRPr/>
            </a:pPr>
            <a:fld id="{E18FEA51-0BA2-445F-B686-FF69DD6BB485}" type="slidenum">
              <a:rPr lang="nb-NO" smtClean="0"/>
              <a:pPr>
                <a:defRPr/>
              </a:pPr>
              <a:t>6</a:t>
            </a:fld>
            <a:endParaRPr lang="nb-NO" sz="1400"/>
          </a:p>
        </p:txBody>
      </p:sp>
      <p:sp>
        <p:nvSpPr>
          <p:cNvPr id="9" name="Tittel 4"/>
          <p:cNvSpPr>
            <a:spLocks noGrp="1"/>
          </p:cNvSpPr>
          <p:nvPr>
            <p:ph type="title" idx="4294967295"/>
          </p:nvPr>
        </p:nvSpPr>
        <p:spPr>
          <a:xfrm>
            <a:off x="2339752" y="411510"/>
            <a:ext cx="4464496" cy="484634"/>
          </a:xfrm>
          <a:prstGeom prst="rect">
            <a:avLst/>
          </a:prstGeom>
        </p:spPr>
        <p:txBody>
          <a:bodyPr/>
          <a:lstStyle/>
          <a:p>
            <a:pPr algn="ctr"/>
            <a:r>
              <a:rPr lang="nb-NO" sz="2000" b="1" dirty="0">
                <a:solidFill>
                  <a:srgbClr val="4D4D4D"/>
                </a:solidFill>
              </a:rPr>
              <a:t>Organisasjonen Astrup AS</a:t>
            </a:r>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pic>
        <p:nvPicPr>
          <p:cNvPr id="4" name="Bilde 3">
            <a:extLst>
              <a:ext uri="{FF2B5EF4-FFF2-40B4-BE49-F238E27FC236}">
                <a16:creationId xmlns:a16="http://schemas.microsoft.com/office/drawing/2014/main" id="{D12C9D3B-DFAA-48F8-811C-FBAB170358B2}"/>
              </a:ext>
            </a:extLst>
          </p:cNvPr>
          <p:cNvPicPr>
            <a:picLocks noChangeAspect="1"/>
          </p:cNvPicPr>
          <p:nvPr/>
        </p:nvPicPr>
        <p:blipFill>
          <a:blip r:embed="rId3"/>
          <a:stretch>
            <a:fillRect/>
          </a:stretch>
        </p:blipFill>
        <p:spPr>
          <a:xfrm>
            <a:off x="2267744" y="815642"/>
            <a:ext cx="5040560" cy="3414393"/>
          </a:xfrm>
          <a:prstGeom prst="rect">
            <a:avLst/>
          </a:prstGeom>
        </p:spPr>
      </p:pic>
    </p:spTree>
    <p:extLst>
      <p:ext uri="{BB962C8B-B14F-4D97-AF65-F5344CB8AC3E}">
        <p14:creationId xmlns:p14="http://schemas.microsoft.com/office/powerpoint/2010/main" val="426040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4"/>
          </p:nvPr>
        </p:nvSpPr>
        <p:spPr/>
        <p:txBody>
          <a:bodyPr/>
          <a:lstStyle/>
          <a:p>
            <a:pPr>
              <a:defRPr/>
            </a:pPr>
            <a:fld id="{E18FEA51-0BA2-445F-B686-FF69DD6BB485}" type="slidenum">
              <a:rPr lang="nb-NO" smtClean="0"/>
              <a:pPr>
                <a:defRPr/>
              </a:pPr>
              <a:t>7</a:t>
            </a:fld>
            <a:endParaRPr lang="nb-NO" sz="1400"/>
          </a:p>
        </p:txBody>
      </p:sp>
      <p:sp>
        <p:nvSpPr>
          <p:cNvPr id="10" name="Tittel 4"/>
          <p:cNvSpPr>
            <a:spLocks noGrp="1"/>
          </p:cNvSpPr>
          <p:nvPr>
            <p:ph type="title" idx="4294967295"/>
          </p:nvPr>
        </p:nvSpPr>
        <p:spPr>
          <a:xfrm>
            <a:off x="1440000" y="540000"/>
            <a:ext cx="7772400" cy="628650"/>
          </a:xfrm>
          <a:prstGeom prst="rect">
            <a:avLst/>
          </a:prstGeom>
        </p:spPr>
        <p:txBody>
          <a:bodyPr/>
          <a:lstStyle/>
          <a:p>
            <a:r>
              <a:rPr lang="nb-NO" sz="2000" b="1" dirty="0">
                <a:solidFill>
                  <a:srgbClr val="4D4D4D"/>
                </a:solidFill>
              </a:rPr>
              <a:t>Hovedkontor og lager i Oslo</a:t>
            </a:r>
          </a:p>
        </p:txBody>
      </p:sp>
      <p:sp>
        <p:nvSpPr>
          <p:cNvPr id="8" name="Rectangle 5"/>
          <p:cNvSpPr>
            <a:spLocks noChangeArrowheads="1"/>
          </p:cNvSpPr>
          <p:nvPr/>
        </p:nvSpPr>
        <p:spPr bwMode="auto">
          <a:xfrm>
            <a:off x="1547664" y="3147814"/>
            <a:ext cx="6336704"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FontTx/>
              <a:buChar char="•"/>
            </a:pPr>
            <a:r>
              <a:rPr lang="nb-NO" sz="1000" b="0" dirty="0">
                <a:latin typeface="Arial" panose="020B0604020202020204" pitchFamily="34" charset="0"/>
                <a:cs typeface="Arial" panose="020B0604020202020204" pitchFamily="34" charset="0"/>
              </a:rPr>
              <a:t>Moderne kontor og lagerbygg på til sammen 17.500 </a:t>
            </a:r>
            <a:r>
              <a:rPr lang="nb-NO" sz="1000" dirty="0">
                <a:latin typeface="Arial" panose="020B0604020202020204" pitchFamily="34" charset="0"/>
                <a:cs typeface="Arial" panose="020B0604020202020204" pitchFamily="34" charset="0"/>
              </a:rPr>
              <a:t>m</a:t>
            </a:r>
            <a:r>
              <a:rPr lang="nb-NO" sz="1000" baseline="30000" dirty="0">
                <a:latin typeface="Arial" panose="020B0604020202020204" pitchFamily="34" charset="0"/>
                <a:cs typeface="Arial" panose="020B0604020202020204" pitchFamily="34" charset="0"/>
              </a:rPr>
              <a:t>2</a:t>
            </a:r>
            <a:r>
              <a:rPr lang="nb-NO" sz="1000" b="0" dirty="0">
                <a:latin typeface="Arial" panose="020B0604020202020204" pitchFamily="34" charset="0"/>
                <a:cs typeface="Arial" panose="020B0604020202020204" pitchFamily="34" charset="0"/>
              </a:rPr>
              <a:t> lokalisert på Rommen nordøst i Oslo </a:t>
            </a:r>
          </a:p>
          <a:p>
            <a:pPr marL="342900" indent="-342900" algn="l" eaLnBrk="1" hangingPunct="1">
              <a:spcBef>
                <a:spcPct val="20000"/>
              </a:spcBef>
              <a:buFontTx/>
              <a:buChar char="•"/>
            </a:pPr>
            <a:r>
              <a:rPr lang="nb-NO" sz="1000" b="0" dirty="0">
                <a:latin typeface="Arial" panose="020B0604020202020204" pitchFamily="34" charset="0"/>
                <a:cs typeface="Arial" panose="020B0604020202020204" pitchFamily="34" charset="0"/>
              </a:rPr>
              <a:t>90 ansatte innen salg, markedsføring, lager/drift, innkjøp, økonomi, IKT, og administrasjon</a:t>
            </a:r>
          </a:p>
          <a:p>
            <a:pPr marL="342900" indent="-342900" algn="l" eaLnBrk="1" hangingPunct="1">
              <a:spcBef>
                <a:spcPct val="20000"/>
              </a:spcBef>
              <a:buFontTx/>
              <a:buChar char="•"/>
            </a:pPr>
            <a:r>
              <a:rPr lang="nb-NO" sz="1000" b="0" dirty="0">
                <a:latin typeface="Arial" panose="020B0604020202020204" pitchFamily="34" charset="0"/>
                <a:cs typeface="Arial" panose="020B0604020202020204" pitchFamily="34" charset="0"/>
              </a:rPr>
              <a:t>Lagerfører ca. 6.000 artikler. </a:t>
            </a:r>
          </a:p>
          <a:p>
            <a:pPr marL="342900" indent="-342900" algn="l" eaLnBrk="1" hangingPunct="1">
              <a:spcBef>
                <a:spcPct val="20000"/>
              </a:spcBef>
              <a:buFontTx/>
              <a:buChar char="•"/>
            </a:pPr>
            <a:r>
              <a:rPr lang="nb-NO" sz="1000" b="0" dirty="0">
                <a:latin typeface="Arial" panose="020B0604020202020204" pitchFamily="34" charset="0"/>
                <a:cs typeface="Arial" panose="020B0604020202020204" pitchFamily="34" charset="0"/>
              </a:rPr>
              <a:t>Rask levering over hele landet, med daglige transporter av </a:t>
            </a:r>
            <a:r>
              <a:rPr lang="nb-NO" sz="1000" dirty="0">
                <a:latin typeface="Arial" panose="020B0604020202020204" pitchFamily="34" charset="0"/>
                <a:cs typeface="Arial" panose="020B0604020202020204" pitchFamily="34" charset="0"/>
              </a:rPr>
              <a:t>ca. </a:t>
            </a:r>
            <a:r>
              <a:rPr lang="nb-NO" sz="1000">
                <a:latin typeface="Arial" panose="020B0604020202020204" pitchFamily="34" charset="0"/>
                <a:cs typeface="Arial" panose="020B0604020202020204" pitchFamily="34" charset="0"/>
              </a:rPr>
              <a:t>50 </a:t>
            </a:r>
            <a:r>
              <a:rPr lang="nb-NO" sz="1000" dirty="0">
                <a:latin typeface="Arial" panose="020B0604020202020204" pitchFamily="34" charset="0"/>
                <a:cs typeface="Arial" panose="020B0604020202020204" pitchFamily="34" charset="0"/>
              </a:rPr>
              <a:t>tonn </a:t>
            </a:r>
            <a:r>
              <a:rPr lang="nb-NO" sz="1000" b="0" dirty="0">
                <a:latin typeface="Arial" panose="020B0604020202020204" pitchFamily="34" charset="0"/>
                <a:cs typeface="Arial" panose="020B0604020202020204" pitchFamily="34" charset="0"/>
              </a:rPr>
              <a:t>varer.</a:t>
            </a:r>
          </a:p>
          <a:p>
            <a:pPr marL="342900" indent="-342900" algn="l" eaLnBrk="1" hangingPunct="1">
              <a:spcBef>
                <a:spcPct val="20000"/>
              </a:spcBef>
              <a:buFontTx/>
              <a:buChar char="•"/>
            </a:pPr>
            <a:r>
              <a:rPr lang="nb-NO" sz="1000" dirty="0">
                <a:latin typeface="Arial" panose="020B0604020202020204" pitchFamily="34" charset="0"/>
                <a:cs typeface="Arial" panose="020B0604020202020204" pitchFamily="34" charset="0"/>
              </a:rPr>
              <a:t>Også et lager i Godvik, Bergen og på Ålgård utenfor Stavanger</a:t>
            </a:r>
            <a:endParaRPr lang="nb-NO" sz="1000" b="0" dirty="0">
              <a:latin typeface="Arial" panose="020B0604020202020204" pitchFamily="34" charset="0"/>
              <a:cs typeface="Arial" panose="020B0604020202020204" pitchFamily="34" charset="0"/>
            </a:endParaRPr>
          </a:p>
        </p:txBody>
      </p:sp>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340" y="987574"/>
            <a:ext cx="5723964" cy="2073120"/>
          </a:xfrm>
          <a:prstGeom prst="rect">
            <a:avLst/>
          </a:prstGeom>
        </p:spPr>
      </p:pic>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spTree>
    <p:extLst>
      <p:ext uri="{BB962C8B-B14F-4D97-AF65-F5344CB8AC3E}">
        <p14:creationId xmlns:p14="http://schemas.microsoft.com/office/powerpoint/2010/main" val="178298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lassholder for innhold 1"/>
          <p:cNvSpPr>
            <a:spLocks noGrp="1"/>
          </p:cNvSpPr>
          <p:nvPr>
            <p:ph type="body" sz="quarter" idx="11"/>
          </p:nvPr>
        </p:nvSpPr>
        <p:spPr>
          <a:xfrm>
            <a:off x="1440000" y="1080000"/>
            <a:ext cx="3456384" cy="2499862"/>
          </a:xfrm>
        </p:spPr>
        <p:txBody>
          <a:bodyPr/>
          <a:lstStyle/>
          <a:p>
            <a:pPr marL="0" indent="0">
              <a:buNone/>
            </a:pPr>
            <a:r>
              <a:rPr lang="nb-NO" sz="1000" b="1" dirty="0">
                <a:latin typeface="Arial" panose="020B0604020202020204" pitchFamily="34" charset="0"/>
                <a:cs typeface="Arial" panose="020B0604020202020204" pitchFamily="34" charset="0"/>
              </a:rPr>
              <a:t>Salgskontorer Metaller og Plast</a:t>
            </a:r>
          </a:p>
          <a:p>
            <a:endParaRPr lang="nb-NO"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Astrup AS, Oslo</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Astrup AS, Bergen</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Astrup AS, Skien</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Astrup AS, Stavanger </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Astrup AS, Ålesund</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Astrup AS, Trondheim</a:t>
            </a:r>
          </a:p>
        </p:txBody>
      </p:sp>
      <p:sp>
        <p:nvSpPr>
          <p:cNvPr id="4" name="Plassholder for lysbildenummer 3"/>
          <p:cNvSpPr>
            <a:spLocks noGrp="1"/>
          </p:cNvSpPr>
          <p:nvPr>
            <p:ph type="sldNum" sz="quarter" idx="4"/>
          </p:nvPr>
        </p:nvSpPr>
        <p:spPr/>
        <p:txBody>
          <a:bodyPr/>
          <a:lstStyle/>
          <a:p>
            <a:fld id="{26B4DF2A-8665-BB49-BE01-B9E46EA63E15}" type="slidenum">
              <a:rPr lang="nb-NO" sz="1000" smtClean="0">
                <a:solidFill>
                  <a:prstClr val="white"/>
                </a:solidFill>
              </a:rPr>
              <a:pPr/>
              <a:t>8</a:t>
            </a:fld>
            <a:r>
              <a:rPr lang="nb-NO">
                <a:solidFill>
                  <a:prstClr val="white"/>
                </a:solidFill>
              </a:rPr>
              <a:t> </a:t>
            </a:r>
            <a:endParaRPr lang="nb-NO" dirty="0">
              <a:solidFill>
                <a:prstClr val="white"/>
              </a:solidFill>
            </a:endParaRPr>
          </a:p>
        </p:txBody>
      </p:sp>
      <p:sp>
        <p:nvSpPr>
          <p:cNvPr id="5" name="Tittel 4"/>
          <p:cNvSpPr>
            <a:spLocks noGrp="1"/>
          </p:cNvSpPr>
          <p:nvPr>
            <p:ph type="title" idx="4294967295"/>
          </p:nvPr>
        </p:nvSpPr>
        <p:spPr>
          <a:xfrm>
            <a:off x="1440000" y="540000"/>
            <a:ext cx="3205163" cy="628650"/>
          </a:xfrm>
          <a:prstGeom prst="rect">
            <a:avLst/>
          </a:prstGeom>
        </p:spPr>
        <p:txBody>
          <a:bodyPr/>
          <a:lstStyle/>
          <a:p>
            <a:r>
              <a:rPr lang="nb-NO" sz="2000" b="1" dirty="0">
                <a:solidFill>
                  <a:srgbClr val="4D4D4D"/>
                </a:solidFill>
              </a:rPr>
              <a:t>Lokale avdelinger</a:t>
            </a:r>
          </a:p>
        </p:txBody>
      </p:sp>
      <p:grpSp>
        <p:nvGrpSpPr>
          <p:cNvPr id="15" name="Gruppe 14"/>
          <p:cNvGrpSpPr/>
          <p:nvPr/>
        </p:nvGrpSpPr>
        <p:grpSpPr>
          <a:xfrm>
            <a:off x="4139952" y="1224037"/>
            <a:ext cx="1295952" cy="2540346"/>
            <a:chOff x="6372042" y="441464"/>
            <a:chExt cx="2232406" cy="4049387"/>
          </a:xfrm>
        </p:grpSpPr>
        <p:pic>
          <p:nvPicPr>
            <p:cNvPr id="11" name="Picture 20" descr="Bergen---kontor"/>
            <p:cNvPicPr>
              <a:picLocks noChangeAspect="1" noChangeArrowheads="1"/>
            </p:cNvPicPr>
            <p:nvPr/>
          </p:nvPicPr>
          <p:blipFill rotWithShape="1">
            <a:blip r:embed="rId2">
              <a:extLst>
                <a:ext uri="{28A0092B-C50C-407E-A947-70E740481C1C}">
                  <a14:useLocalDpi xmlns:a14="http://schemas.microsoft.com/office/drawing/2010/main" val="0"/>
                </a:ext>
              </a:extLst>
            </a:blip>
            <a:srcRect l="3768"/>
            <a:stretch/>
          </p:blipFill>
          <p:spPr bwMode="auto">
            <a:xfrm>
              <a:off x="6372042" y="3334971"/>
              <a:ext cx="2232406" cy="115588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042" y="1817899"/>
              <a:ext cx="2232406" cy="1489888"/>
            </a:xfrm>
            <a:prstGeom prst="rect">
              <a:avLst/>
            </a:prstGeom>
          </p:spPr>
        </p:pic>
        <p:pic>
          <p:nvPicPr>
            <p:cNvPr id="8" name="Bilde 7"/>
            <p:cNvPicPr>
              <a:picLocks noChangeAspect="1"/>
            </p:cNvPicPr>
            <p:nvPr/>
          </p:nvPicPr>
          <p:blipFill rotWithShape="1">
            <a:blip r:embed="rId4" cstate="print">
              <a:extLst>
                <a:ext uri="{28A0092B-C50C-407E-A947-70E740481C1C}">
                  <a14:useLocalDpi xmlns:a14="http://schemas.microsoft.com/office/drawing/2010/main" val="0"/>
                </a:ext>
              </a:extLst>
            </a:blip>
            <a:srcRect b="10127"/>
            <a:stretch/>
          </p:blipFill>
          <p:spPr>
            <a:xfrm>
              <a:off x="6372042" y="441464"/>
              <a:ext cx="2232406" cy="1338198"/>
            </a:xfrm>
            <a:prstGeom prst="rect">
              <a:avLst/>
            </a:prstGeom>
          </p:spPr>
        </p:pic>
      </p:grpSp>
      <p:pic>
        <p:nvPicPr>
          <p:cNvPr id="31" name="Bild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spTree>
    <p:extLst>
      <p:ext uri="{BB962C8B-B14F-4D97-AF65-F5344CB8AC3E}">
        <p14:creationId xmlns:p14="http://schemas.microsoft.com/office/powerpoint/2010/main" val="264909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4"/>
          </p:nvPr>
        </p:nvSpPr>
        <p:spPr/>
        <p:txBody>
          <a:bodyPr/>
          <a:lstStyle/>
          <a:p>
            <a:pPr>
              <a:defRPr/>
            </a:pPr>
            <a:fld id="{E18FEA51-0BA2-445F-B686-FF69DD6BB485}" type="slidenum">
              <a:rPr lang="nb-NO" smtClean="0"/>
              <a:pPr>
                <a:defRPr/>
              </a:pPr>
              <a:t>9</a:t>
            </a:fld>
            <a:endParaRPr lang="nb-NO" sz="1400"/>
          </a:p>
        </p:txBody>
      </p:sp>
      <p:sp>
        <p:nvSpPr>
          <p:cNvPr id="11" name="Tittel 4"/>
          <p:cNvSpPr>
            <a:spLocks noGrp="1"/>
          </p:cNvSpPr>
          <p:nvPr>
            <p:ph type="title" idx="4294967295"/>
          </p:nvPr>
        </p:nvSpPr>
        <p:spPr>
          <a:xfrm>
            <a:off x="1440000" y="540000"/>
            <a:ext cx="7772400" cy="628650"/>
          </a:xfrm>
          <a:prstGeom prst="rect">
            <a:avLst/>
          </a:prstGeom>
        </p:spPr>
        <p:txBody>
          <a:bodyPr/>
          <a:lstStyle/>
          <a:p>
            <a:r>
              <a:rPr lang="nb-NO" sz="2000" b="1" dirty="0">
                <a:solidFill>
                  <a:srgbClr val="4D4D4D"/>
                </a:solidFill>
              </a:rPr>
              <a:t>Moderne lager</a:t>
            </a:r>
          </a:p>
        </p:txBody>
      </p:sp>
      <p:sp>
        <p:nvSpPr>
          <p:cNvPr id="7" name="Rectangle 5"/>
          <p:cNvSpPr>
            <a:spLocks noChangeArrowheads="1"/>
          </p:cNvSpPr>
          <p:nvPr/>
        </p:nvSpPr>
        <p:spPr bwMode="auto">
          <a:xfrm>
            <a:off x="1440000" y="1080000"/>
            <a:ext cx="724057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20000"/>
              </a:spcBef>
            </a:pPr>
            <a:r>
              <a:rPr lang="nb-NO" sz="1000" dirty="0">
                <a:latin typeface="Arial" panose="020B0604020202020204" pitchFamily="34" charset="0"/>
              </a:rPr>
              <a:t>Astrup AS har bygget Norges mest moderne lagerautomat for lagring og ekspedering av både plater og langgods. </a:t>
            </a:r>
          </a:p>
          <a:p>
            <a:pPr algn="l" eaLnBrk="1" hangingPunct="1">
              <a:spcBef>
                <a:spcPct val="20000"/>
              </a:spcBef>
            </a:pPr>
            <a:r>
              <a:rPr lang="nb-NO" sz="1000" dirty="0">
                <a:latin typeface="Arial" panose="020B0604020202020204" pitchFamily="34" charset="0"/>
              </a:rPr>
              <a:t>Vår nye lagerautomat er hele 90 meter lang,  23 meter bred og 20 meter høy, og inneholder 2000 paller for langgodsmaterialer og 1.200 plasser for plater! Skånsom vakuumplukking av plater reduserer risiko for skader.</a:t>
            </a:r>
          </a:p>
        </p:txBody>
      </p:sp>
      <p:pic>
        <p:nvPicPr>
          <p:cNvPr id="8" name="Bil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0" y="4500000"/>
            <a:ext cx="648082" cy="412874"/>
          </a:xfrm>
          <a:prstGeom prst="rect">
            <a:avLst/>
          </a:prstGeom>
        </p:spPr>
      </p:pic>
      <p:grpSp>
        <p:nvGrpSpPr>
          <p:cNvPr id="10" name="Gruppe 9"/>
          <p:cNvGrpSpPr/>
          <p:nvPr/>
        </p:nvGrpSpPr>
        <p:grpSpPr>
          <a:xfrm>
            <a:off x="1512000" y="1800000"/>
            <a:ext cx="6313770" cy="1368153"/>
            <a:chOff x="1187624" y="2139702"/>
            <a:chExt cx="6529794" cy="1440161"/>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139703"/>
              <a:ext cx="2160240" cy="1440160"/>
            </a:xfrm>
            <a:prstGeom prst="rect">
              <a:avLst/>
            </a:prstGeom>
          </p:spPr>
        </p:pic>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2139703"/>
              <a:ext cx="1993290" cy="1440160"/>
            </a:xfrm>
            <a:prstGeom prst="rect">
              <a:avLst/>
            </a:prstGeom>
          </p:spPr>
        </p:pic>
        <p:pic>
          <p:nvPicPr>
            <p:cNvPr id="4" name="Bild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1463" y="2139702"/>
              <a:ext cx="2240657" cy="1440161"/>
            </a:xfrm>
            <a:prstGeom prst="rect">
              <a:avLst/>
            </a:prstGeom>
          </p:spPr>
        </p:pic>
      </p:grpSp>
    </p:spTree>
    <p:extLst>
      <p:ext uri="{BB962C8B-B14F-4D97-AF65-F5344CB8AC3E}">
        <p14:creationId xmlns:p14="http://schemas.microsoft.com/office/powerpoint/2010/main" val="3153079889"/>
      </p:ext>
    </p:extLst>
  </p:cSld>
  <p:clrMapOvr>
    <a:masterClrMapping/>
  </p:clrMapOvr>
</p:sld>
</file>

<file path=ppt/theme/theme1.xml><?xml version="1.0" encoding="utf-8"?>
<a:theme xmlns:a="http://schemas.openxmlformats.org/drawingml/2006/main" name="PP-mal_Astr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P-mal_Astrup_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P-mal_Astrup_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Salgsmøte 16 og 17 januar 2014</Template>
  <TotalTime>1455</TotalTime>
  <Words>821</Words>
  <Application>Microsoft Office PowerPoint</Application>
  <PresentationFormat>Skjermfremvisning (16:9)</PresentationFormat>
  <Paragraphs>166</Paragraphs>
  <Slides>21</Slides>
  <Notes>2</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21</vt:i4>
      </vt:variant>
    </vt:vector>
  </HeadingPairs>
  <TitlesOfParts>
    <vt:vector size="28" baseType="lpstr">
      <vt:lpstr>Arial</vt:lpstr>
      <vt:lpstr>Arial MT Std</vt:lpstr>
      <vt:lpstr>Arial Narrow</vt:lpstr>
      <vt:lpstr>Calibri</vt:lpstr>
      <vt:lpstr>PP-mal_Astrup</vt:lpstr>
      <vt:lpstr>PP-mal_Astrup_16_9</vt:lpstr>
      <vt:lpstr>1_PP-mal_Astrup_16_9</vt:lpstr>
      <vt:lpstr>PowerPoint-presentasjon</vt:lpstr>
      <vt:lpstr>Våre verdier</vt:lpstr>
      <vt:lpstr>Vår visjon</vt:lpstr>
      <vt:lpstr>Nøkkeltall</vt:lpstr>
      <vt:lpstr>Sertifisering</vt:lpstr>
      <vt:lpstr>Organisasjonen Astrup AS</vt:lpstr>
      <vt:lpstr>Hovedkontor og lager i Oslo</vt:lpstr>
      <vt:lpstr>Lokale avdelinger</vt:lpstr>
      <vt:lpstr>Moderne lager</vt:lpstr>
      <vt:lpstr>Metaller og plast</vt:lpstr>
      <vt:lpstr>Markedssegmenter</vt:lpstr>
      <vt:lpstr>Maskinering</vt:lpstr>
      <vt:lpstr>PowerPoint-presentasjon</vt:lpstr>
      <vt:lpstr>Plate &amp; Sveis</vt:lpstr>
      <vt:lpstr>PowerPoint-presentasjon</vt:lpstr>
      <vt:lpstr>Bygg</vt:lpstr>
      <vt:lpstr>PowerPoint-presentasjon</vt:lpstr>
      <vt:lpstr>Skilt og interiør</vt:lpstr>
      <vt:lpstr>Elektromekanisk industri</vt:lpstr>
      <vt:lpstr>Astrup Kundeportal</vt:lpstr>
      <vt:lpstr>Besøk vår nettside www.astrup.no</vt:lpstr>
    </vt:vector>
  </TitlesOfParts>
  <Company>Astrup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David Berge Frogner</dc:creator>
  <cp:lastModifiedBy>Knut Myklebust</cp:lastModifiedBy>
  <cp:revision>112</cp:revision>
  <dcterms:created xsi:type="dcterms:W3CDTF">2014-04-15T13:25:14Z</dcterms:created>
  <dcterms:modified xsi:type="dcterms:W3CDTF">2022-01-03T10:44:01Z</dcterms:modified>
</cp:coreProperties>
</file>